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56" r:id="rId2"/>
    <p:sldId id="309" r:id="rId3"/>
    <p:sldId id="267" r:id="rId4"/>
    <p:sldId id="268" r:id="rId5"/>
    <p:sldId id="257" r:id="rId6"/>
    <p:sldId id="266" r:id="rId7"/>
    <p:sldId id="270" r:id="rId8"/>
    <p:sldId id="262" r:id="rId9"/>
    <p:sldId id="269" r:id="rId10"/>
    <p:sldId id="283" r:id="rId11"/>
    <p:sldId id="285" r:id="rId12"/>
    <p:sldId id="263" r:id="rId13"/>
    <p:sldId id="264" r:id="rId14"/>
    <p:sldId id="265" r:id="rId15"/>
    <p:sldId id="284" r:id="rId16"/>
    <p:sldId id="274" r:id="rId17"/>
    <p:sldId id="286" r:id="rId18"/>
    <p:sldId id="272" r:id="rId19"/>
    <p:sldId id="288" r:id="rId20"/>
    <p:sldId id="287" r:id="rId21"/>
    <p:sldId id="289" r:id="rId22"/>
    <p:sldId id="292" r:id="rId23"/>
    <p:sldId id="291" r:id="rId24"/>
    <p:sldId id="258" r:id="rId25"/>
    <p:sldId id="282" r:id="rId26"/>
    <p:sldId id="271" r:id="rId27"/>
    <p:sldId id="273" r:id="rId28"/>
    <p:sldId id="279" r:id="rId29"/>
    <p:sldId id="280" r:id="rId30"/>
    <p:sldId id="281" r:id="rId31"/>
    <p:sldId id="276" r:id="rId32"/>
    <p:sldId id="310"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25" r:id="rId48"/>
    <p:sldId id="326" r:id="rId49"/>
    <p:sldId id="327" r:id="rId50"/>
    <p:sldId id="328" r:id="rId51"/>
    <p:sldId id="329" r:id="rId52"/>
    <p:sldId id="330" r:id="rId53"/>
    <p:sldId id="331"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antonini" initials="da" lastIdx="0" clrIdx="0">
    <p:extLst>
      <p:ext uri="{19B8F6BF-5375-455C-9EA6-DF929625EA0E}">
        <p15:presenceInfo xmlns:p15="http://schemas.microsoft.com/office/powerpoint/2012/main" userId="b8468aa46484df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68321-E02D-453C-A963-CFE723BE9B2C}" v="3" dt="2019-05-06T17:26:33.53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5" d="100"/>
          <a:sy n="105" d="100"/>
        </p:scale>
        <p:origin x="216"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el.wikipedia.org/wiki/Arduino"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hyperlink" Target="https://de.wikipedia.org/wiki/Raspberry_Pi"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77.png"/><Relationship Id="rId4" Type="http://schemas.openxmlformats.org/officeDocument/2006/relationships/image" Target="../media/image6.tiff"/></Relationships>
</file>

<file path=ppt/slides/_rels/slide4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78.tiff"/><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wikipedia.org/wiki/Raspberry_Pi"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1934752F-EEE0-43D0-A201-61CA86D548A4}"/>
              </a:ext>
            </a:extLst>
          </p:cNvPr>
          <p:cNvSpPr>
            <a:spLocks noGrp="1"/>
          </p:cNvSpPr>
          <p:nvPr>
            <p:ph type="subTitle" idx="1"/>
          </p:nvPr>
        </p:nvSpPr>
        <p:spPr>
          <a:xfrm>
            <a:off x="4807597" y="3680268"/>
            <a:ext cx="2576805" cy="1619926"/>
          </a:xfrm>
        </p:spPr>
        <p:txBody>
          <a:bodyPr>
            <a:normAutofit/>
          </a:bodyPr>
          <a:lstStyle/>
          <a:p>
            <a:pPr algn="l"/>
            <a:r>
              <a:rPr lang="it-IT" dirty="0">
                <a:solidFill>
                  <a:schemeClr val="tx1"/>
                </a:solidFill>
                <a:latin typeface="Arial Rounded MT Bold" panose="020F0704030504030204" pitchFamily="34" charset="0"/>
              </a:rPr>
              <a:t>Alfano Emanuele</a:t>
            </a:r>
          </a:p>
          <a:p>
            <a:pPr algn="l"/>
            <a:r>
              <a:rPr lang="it-IT" dirty="0">
                <a:solidFill>
                  <a:schemeClr val="tx1"/>
                </a:solidFill>
                <a:latin typeface="Arial Rounded MT Bold" panose="020F0704030504030204" pitchFamily="34" charset="0"/>
              </a:rPr>
              <a:t>Angeloni Ilaria</a:t>
            </a:r>
          </a:p>
          <a:p>
            <a:pPr algn="l"/>
            <a:r>
              <a:rPr lang="it-IT" dirty="0">
                <a:solidFill>
                  <a:schemeClr val="tx1"/>
                </a:solidFill>
                <a:latin typeface="Arial Rounded MT Bold" panose="020F0704030504030204" pitchFamily="34" charset="0"/>
              </a:rPr>
              <a:t>Antonini Davide</a:t>
            </a:r>
          </a:p>
          <a:p>
            <a:pPr algn="l"/>
            <a:r>
              <a:rPr lang="it-IT" dirty="0">
                <a:solidFill>
                  <a:schemeClr val="tx1"/>
                </a:solidFill>
                <a:latin typeface="Arial Rounded MT Bold" panose="020F0704030504030204" pitchFamily="34" charset="0"/>
              </a:rPr>
              <a:t>Cosentini Alessandro</a:t>
            </a:r>
          </a:p>
          <a:p>
            <a:pPr algn="l"/>
            <a:endParaRPr lang="it-IT" dirty="0"/>
          </a:p>
        </p:txBody>
      </p:sp>
      <p:sp>
        <p:nvSpPr>
          <p:cNvPr id="2" name="Titolo 1">
            <a:extLst>
              <a:ext uri="{FF2B5EF4-FFF2-40B4-BE49-F238E27FC236}">
                <a16:creationId xmlns:a16="http://schemas.microsoft.com/office/drawing/2014/main" id="{2175198D-8639-481F-99C4-B539078C7C46}"/>
              </a:ext>
            </a:extLst>
          </p:cNvPr>
          <p:cNvSpPr>
            <a:spLocks noGrp="1"/>
          </p:cNvSpPr>
          <p:nvPr>
            <p:ph type="ctrTitle"/>
          </p:nvPr>
        </p:nvSpPr>
        <p:spPr>
          <a:xfrm>
            <a:off x="4423436" y="1179146"/>
            <a:ext cx="6380480" cy="3002662"/>
          </a:xfrm>
        </p:spPr>
        <p:txBody>
          <a:bodyPr>
            <a:normAutofit/>
          </a:bodyPr>
          <a:lstStyle/>
          <a:p>
            <a:pPr algn="ctr"/>
            <a:r>
              <a:rPr lang="it-IT" sz="4400" dirty="0">
                <a:solidFill>
                  <a:schemeClr val="tx1"/>
                </a:solidFill>
                <a:latin typeface="Arial Rounded MT Bold" panose="020F0704030504030204" pitchFamily="34" charset="0"/>
              </a:rPr>
              <a:t>Controlli Automatici</a:t>
            </a:r>
            <a:br>
              <a:rPr lang="it-IT" sz="4400" dirty="0">
                <a:solidFill>
                  <a:schemeClr val="tx1"/>
                </a:solidFill>
                <a:latin typeface="Arial Rounded MT Bold" panose="020F0704030504030204" pitchFamily="34" charset="0"/>
              </a:rPr>
            </a:br>
            <a:r>
              <a:rPr lang="it-IT" sz="3200" dirty="0">
                <a:solidFill>
                  <a:schemeClr val="tx1"/>
                </a:solidFill>
                <a:latin typeface="Arial Rounded MT Bold" panose="020F0704030504030204" pitchFamily="34" charset="0"/>
              </a:rPr>
              <a:t>A.A. 2018-2019</a:t>
            </a:r>
            <a:br>
              <a:rPr lang="it-IT" sz="4400" dirty="0">
                <a:solidFill>
                  <a:schemeClr val="tx1"/>
                </a:solidFill>
                <a:latin typeface="Arial Rounded MT Bold" panose="020F0704030504030204" pitchFamily="34" charset="0"/>
              </a:rPr>
            </a:br>
            <a:r>
              <a:rPr lang="it-IT" sz="4800" dirty="0">
                <a:solidFill>
                  <a:schemeClr val="tx1"/>
                </a:solidFill>
                <a:latin typeface="Arial Rounded MT Bold" panose="020F0704030504030204" pitchFamily="34" charset="0"/>
              </a:rPr>
              <a:t>Robot Antropomorfo</a:t>
            </a:r>
            <a:br>
              <a:rPr lang="it-IT" sz="4400" dirty="0">
                <a:solidFill>
                  <a:schemeClr val="tx1"/>
                </a:solidFill>
              </a:rPr>
            </a:br>
            <a:endParaRPr lang="it-IT" sz="4400" dirty="0">
              <a:solidFill>
                <a:schemeClr val="tx1"/>
              </a:solidFill>
            </a:endParaRPr>
          </a:p>
        </p:txBody>
      </p:sp>
      <p:sp>
        <p:nvSpPr>
          <p:cNvPr id="8" name="Isosceles Triangle 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Immagine 4">
            <a:extLst>
              <a:ext uri="{FF2B5EF4-FFF2-40B4-BE49-F238E27FC236}">
                <a16:creationId xmlns:a16="http://schemas.microsoft.com/office/drawing/2014/main" id="{BB4B4A2A-6F60-456F-A305-785D390D3AF9}"/>
              </a:ext>
            </a:extLst>
          </p:cNvPr>
          <p:cNvPicPr>
            <a:picLocks noChangeAspect="1"/>
          </p:cNvPicPr>
          <p:nvPr/>
        </p:nvPicPr>
        <p:blipFill rotWithShape="1">
          <a:blip r:embed="rId2">
            <a:extLst>
              <a:ext uri="{28A0092B-C50C-407E-A947-70E740481C1C}">
                <a14:useLocalDpi xmlns:a14="http://schemas.microsoft.com/office/drawing/2010/main" val="0"/>
              </a:ext>
            </a:extLst>
          </a:blip>
          <a:srcRect l="11308" t="7385" r="11151" b="6147"/>
          <a:stretch/>
        </p:blipFill>
        <p:spPr>
          <a:xfrm>
            <a:off x="717525" y="1179146"/>
            <a:ext cx="3789681" cy="4225973"/>
          </a:xfrm>
          <a:prstGeom prst="rect">
            <a:avLst/>
          </a:prstGeom>
        </p:spPr>
      </p:pic>
      <p:sp>
        <p:nvSpPr>
          <p:cNvPr id="19" name="Sottotitolo 2">
            <a:extLst>
              <a:ext uri="{FF2B5EF4-FFF2-40B4-BE49-F238E27FC236}">
                <a16:creationId xmlns:a16="http://schemas.microsoft.com/office/drawing/2014/main" id="{12C36742-E2D2-42E0-B5BA-CAEA609C28EB}"/>
              </a:ext>
            </a:extLst>
          </p:cNvPr>
          <p:cNvSpPr txBox="1">
            <a:spLocks/>
          </p:cNvSpPr>
          <p:nvPr/>
        </p:nvSpPr>
        <p:spPr>
          <a:xfrm>
            <a:off x="7368877" y="3680268"/>
            <a:ext cx="3450565" cy="234461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lgn="l"/>
            <a:r>
              <a:rPr lang="it-IT" sz="1800" dirty="0">
                <a:solidFill>
                  <a:schemeClr val="tx1"/>
                </a:solidFill>
                <a:latin typeface="Arial Rounded MT Bold" panose="020F0704030504030204" pitchFamily="34" charset="0"/>
              </a:rPr>
              <a:t>Del Papa Nicolò</a:t>
            </a:r>
          </a:p>
          <a:p>
            <a:pPr lvl="1" algn="l"/>
            <a:r>
              <a:rPr lang="it-IT" sz="1800" dirty="0">
                <a:solidFill>
                  <a:schemeClr val="tx1"/>
                </a:solidFill>
                <a:latin typeface="Arial Rounded MT Bold" panose="020F0704030504030204" pitchFamily="34" charset="0"/>
              </a:rPr>
              <a:t>Di Vincenzo Fabio</a:t>
            </a:r>
          </a:p>
          <a:p>
            <a:pPr lvl="1" algn="l"/>
            <a:r>
              <a:rPr lang="it-IT" sz="1800" dirty="0">
                <a:solidFill>
                  <a:schemeClr val="tx1"/>
                </a:solidFill>
                <a:latin typeface="Arial Rounded MT Bold" panose="020F0704030504030204" pitchFamily="34" charset="0"/>
              </a:rPr>
              <a:t>Ferrò Francesco</a:t>
            </a:r>
          </a:p>
          <a:p>
            <a:pPr lvl="1" algn="l"/>
            <a:r>
              <a:rPr lang="it-IT" sz="1800" dirty="0">
                <a:solidFill>
                  <a:schemeClr val="tx1"/>
                </a:solidFill>
                <a:latin typeface="Arial Rounded MT Bold" panose="020F0704030504030204" pitchFamily="34" charset="0"/>
              </a:rPr>
              <a:t>Menichelli Alberto</a:t>
            </a:r>
          </a:p>
          <a:p>
            <a:pPr algn="l"/>
            <a:endParaRPr lang="it-IT" dirty="0"/>
          </a:p>
        </p:txBody>
      </p:sp>
    </p:spTree>
    <p:extLst>
      <p:ext uri="{BB962C8B-B14F-4D97-AF65-F5344CB8AC3E}">
        <p14:creationId xmlns:p14="http://schemas.microsoft.com/office/powerpoint/2010/main" val="112555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a:t>Logica di comando del Software</a:t>
            </a:r>
          </a:p>
        </p:txBody>
      </p:sp>
      <p:sp>
        <p:nvSpPr>
          <p:cNvPr id="4" name="CasellaDiTesto 3"/>
          <p:cNvSpPr txBox="1"/>
          <p:nvPr/>
        </p:nvSpPr>
        <p:spPr>
          <a:xfrm>
            <a:off x="677334" y="1114642"/>
            <a:ext cx="9311619" cy="1477328"/>
          </a:xfrm>
          <a:prstGeom prst="rect">
            <a:avLst/>
          </a:prstGeom>
          <a:noFill/>
        </p:spPr>
        <p:txBody>
          <a:bodyPr wrap="square" rtlCol="0">
            <a:spAutoFit/>
          </a:bodyPr>
          <a:lstStyle/>
          <a:p>
            <a:r>
              <a:rPr lang="it-IT" dirty="0"/>
              <a:t>Per controllare ogni singolo motore si usa una classe di controllo da noi progettata.</a:t>
            </a:r>
          </a:p>
          <a:p>
            <a:r>
              <a:rPr lang="it-IT" dirty="0"/>
              <a:t>Caratteristica chiave di questa classe è che mette a disposizione dei metodi di controllo dei motori temporizzati.</a:t>
            </a:r>
          </a:p>
          <a:p>
            <a:r>
              <a:rPr lang="it-IT" dirty="0"/>
              <a:t>Ovvero alla ricezione di un comando esso viene attuato immediatamente e inizia un conto alla rovescia prima di fermare i motori</a:t>
            </a:r>
          </a:p>
        </p:txBody>
      </p:sp>
      <p:sp>
        <p:nvSpPr>
          <p:cNvPr id="5" name="CasellaDiTesto 4"/>
          <p:cNvSpPr txBox="1"/>
          <p:nvPr/>
        </p:nvSpPr>
        <p:spPr>
          <a:xfrm>
            <a:off x="3497760" y="3841145"/>
            <a:ext cx="6672399" cy="2308324"/>
          </a:xfrm>
          <a:prstGeom prst="rect">
            <a:avLst/>
          </a:prstGeom>
          <a:noFill/>
        </p:spPr>
        <p:txBody>
          <a:bodyPr wrap="square" rtlCol="0">
            <a:spAutoFit/>
          </a:bodyPr>
          <a:lstStyle/>
          <a:p>
            <a:r>
              <a:rPr lang="it-IT" dirty="0"/>
              <a:t>Modalità di controllo dei motori sono:</a:t>
            </a:r>
          </a:p>
          <a:p>
            <a:pPr marL="285750" indent="-285750">
              <a:buFont typeface="Arial" panose="020B0604020202020204" pitchFamily="34" charset="0"/>
              <a:buChar char="•"/>
            </a:pPr>
            <a:r>
              <a:rPr lang="it-IT" dirty="0" err="1"/>
              <a:t>drive_motor</a:t>
            </a:r>
            <a:r>
              <a:rPr lang="it-IT" dirty="0"/>
              <a:t>(</a:t>
            </a:r>
            <a:r>
              <a:rPr lang="it-IT" dirty="0" err="1"/>
              <a:t>int</a:t>
            </a:r>
            <a:r>
              <a:rPr lang="it-IT" dirty="0"/>
              <a:t> </a:t>
            </a:r>
            <a:r>
              <a:rPr lang="it-IT" dirty="0" err="1"/>
              <a:t>speed</a:t>
            </a:r>
            <a:r>
              <a:rPr lang="it-IT" dirty="0"/>
              <a:t>);</a:t>
            </a:r>
          </a:p>
          <a:p>
            <a:pPr marL="285750" indent="-285750">
              <a:buFont typeface="Arial" panose="020B0604020202020204" pitchFamily="34" charset="0"/>
              <a:buChar char="•"/>
            </a:pPr>
            <a:r>
              <a:rPr lang="it-IT" b="1" dirty="0">
                <a:solidFill>
                  <a:srgbClr val="FF0000"/>
                </a:solidFill>
              </a:rPr>
              <a:t>(b &amp; c) </a:t>
            </a:r>
            <a:r>
              <a:rPr lang="it-IT" b="1" dirty="0" err="1">
                <a:solidFill>
                  <a:srgbClr val="FF0000"/>
                </a:solidFill>
              </a:rPr>
              <a:t>drive_motor</a:t>
            </a:r>
            <a:r>
              <a:rPr lang="it-IT" b="1" dirty="0">
                <a:solidFill>
                  <a:srgbClr val="FF0000"/>
                </a:solidFill>
              </a:rPr>
              <a:t>(</a:t>
            </a:r>
            <a:r>
              <a:rPr lang="it-IT" b="1" dirty="0" err="1">
                <a:solidFill>
                  <a:srgbClr val="FF0000"/>
                </a:solidFill>
              </a:rPr>
              <a:t>int</a:t>
            </a:r>
            <a:r>
              <a:rPr lang="it-IT" b="1" dirty="0">
                <a:solidFill>
                  <a:srgbClr val="FF0000"/>
                </a:solidFill>
              </a:rPr>
              <a:t> </a:t>
            </a:r>
            <a:r>
              <a:rPr lang="it-IT" b="1" dirty="0" err="1">
                <a:solidFill>
                  <a:srgbClr val="FF0000"/>
                </a:solidFill>
              </a:rPr>
              <a:t>speed</a:t>
            </a:r>
            <a:r>
              <a:rPr lang="it-IT" b="1" dirty="0">
                <a:solidFill>
                  <a:srgbClr val="FF0000"/>
                </a:solidFill>
              </a:rPr>
              <a:t>, </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dirty="0" err="1"/>
              <a:t>reversDir</a:t>
            </a:r>
            <a:r>
              <a:rPr lang="it-IT" dirty="0"/>
              <a:t>();</a:t>
            </a:r>
          </a:p>
          <a:p>
            <a:pPr marL="285750" indent="-285750">
              <a:buFont typeface="Arial" panose="020B0604020202020204" pitchFamily="34" charset="0"/>
              <a:buChar char="•"/>
            </a:pPr>
            <a:r>
              <a:rPr lang="it-IT" dirty="0" err="1"/>
              <a:t>soft_stop</a:t>
            </a:r>
            <a:r>
              <a:rPr lang="it-IT" dirty="0"/>
              <a:t>();</a:t>
            </a:r>
          </a:p>
          <a:p>
            <a:pPr marL="285750" indent="-285750">
              <a:buFont typeface="Arial" panose="020B0604020202020204" pitchFamily="34" charset="0"/>
              <a:buChar char="•"/>
            </a:pPr>
            <a:r>
              <a:rPr lang="it-IT" b="1" dirty="0">
                <a:solidFill>
                  <a:srgbClr val="FF0000"/>
                </a:solidFill>
              </a:rPr>
              <a:t>(e) </a:t>
            </a:r>
            <a:r>
              <a:rPr lang="it-IT" b="1" dirty="0" err="1">
                <a:solidFill>
                  <a:srgbClr val="FF0000"/>
                </a:solidFill>
              </a:rPr>
              <a:t>hard_stop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b="1" dirty="0">
                <a:solidFill>
                  <a:srgbClr val="FF0000"/>
                </a:solidFill>
              </a:rPr>
              <a:t>(d) </a:t>
            </a:r>
            <a:r>
              <a:rPr lang="it-IT" b="1" dirty="0" err="1">
                <a:solidFill>
                  <a:srgbClr val="FF0000"/>
                </a:solidFill>
              </a:rPr>
              <a:t>soft_stop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b="1" dirty="0">
                <a:solidFill>
                  <a:srgbClr val="FF0000"/>
                </a:solidFill>
              </a:rPr>
              <a:t>(a) </a:t>
            </a:r>
            <a:r>
              <a:rPr lang="it-IT" b="1" dirty="0" err="1">
                <a:solidFill>
                  <a:srgbClr val="FF0000"/>
                </a:solidFill>
              </a:rPr>
              <a:t>freeRun</a:t>
            </a:r>
            <a:r>
              <a:rPr lang="it-IT" b="1" dirty="0">
                <a:solidFill>
                  <a:srgbClr val="FF0000"/>
                </a:solidFill>
              </a:rPr>
              <a:t>(); </a:t>
            </a:r>
          </a:p>
        </p:txBody>
      </p:sp>
      <p:sp>
        <p:nvSpPr>
          <p:cNvPr id="8" name="CasellaDiTesto 7"/>
          <p:cNvSpPr txBox="1"/>
          <p:nvPr/>
        </p:nvSpPr>
        <p:spPr>
          <a:xfrm>
            <a:off x="3469618" y="2591970"/>
            <a:ext cx="6289040" cy="1200329"/>
          </a:xfrm>
          <a:prstGeom prst="rect">
            <a:avLst/>
          </a:prstGeom>
          <a:noFill/>
        </p:spPr>
        <p:txBody>
          <a:bodyPr wrap="square" rtlCol="0">
            <a:spAutoFit/>
          </a:bodyPr>
          <a:lstStyle/>
          <a:p>
            <a:r>
              <a:rPr lang="it-IT" dirty="0"/>
              <a:t>È stata pensata al fine di evitare che in caso di disconnessioni dal controllo i motori restino sempre in tensione. Di default il timer è a 2 secondi.</a:t>
            </a:r>
          </a:p>
          <a:p>
            <a:endParaRPr lang="it-IT" dirty="0"/>
          </a:p>
        </p:txBody>
      </p:sp>
      <p:pic>
        <p:nvPicPr>
          <p:cNvPr id="9" name="Immagin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9299" y="2591970"/>
            <a:ext cx="3150319" cy="4266030"/>
          </a:xfrm>
          <a:prstGeom prst="rect">
            <a:avLst/>
          </a:prstGeom>
        </p:spPr>
      </p:pic>
    </p:spTree>
    <p:extLst>
      <p:ext uri="{BB962C8B-B14F-4D97-AF65-F5344CB8AC3E}">
        <p14:creationId xmlns:p14="http://schemas.microsoft.com/office/powerpoint/2010/main" val="119217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a:t>Logica di comando del Software</a:t>
            </a:r>
          </a:p>
        </p:txBody>
      </p:sp>
      <p:sp>
        <p:nvSpPr>
          <p:cNvPr id="3" name="CasellaDiTesto 2"/>
          <p:cNvSpPr txBox="1"/>
          <p:nvPr/>
        </p:nvSpPr>
        <p:spPr>
          <a:xfrm>
            <a:off x="868101" y="1388962"/>
            <a:ext cx="8692588" cy="923330"/>
          </a:xfrm>
          <a:prstGeom prst="rect">
            <a:avLst/>
          </a:prstGeom>
          <a:noFill/>
        </p:spPr>
        <p:txBody>
          <a:bodyPr wrap="square" rtlCol="0">
            <a:spAutoFit/>
          </a:bodyPr>
          <a:lstStyle/>
          <a:p>
            <a:r>
              <a:rPr lang="it-IT" dirty="0"/>
              <a:t>Durante lo svolgimento del codice, nel </a:t>
            </a:r>
            <a:r>
              <a:rPr lang="it-IT" dirty="0" err="1"/>
              <a:t>loop</a:t>
            </a:r>
            <a:r>
              <a:rPr lang="it-IT" dirty="0"/>
              <a:t> ogni volta viene chiamato per ogni motore il metodo: </a:t>
            </a:r>
            <a:r>
              <a:rPr lang="it-IT" b="1" dirty="0" err="1">
                <a:solidFill>
                  <a:srgbClr val="FF0000"/>
                </a:solidFill>
              </a:rPr>
              <a:t>void</a:t>
            </a:r>
            <a:r>
              <a:rPr lang="it-IT" b="1" dirty="0">
                <a:solidFill>
                  <a:srgbClr val="FF0000"/>
                </a:solidFill>
              </a:rPr>
              <a:t> </a:t>
            </a:r>
            <a:r>
              <a:rPr lang="it-IT" b="1" dirty="0" err="1">
                <a:solidFill>
                  <a:srgbClr val="FF0000"/>
                </a:solidFill>
              </a:rPr>
              <a:t>updateMot</a:t>
            </a:r>
            <a:r>
              <a:rPr lang="it-IT" b="1" dirty="0">
                <a:solidFill>
                  <a:srgbClr val="FF0000"/>
                </a:solidFill>
              </a:rPr>
              <a:t>();</a:t>
            </a:r>
          </a:p>
          <a:p>
            <a:r>
              <a:rPr lang="it-IT" dirty="0"/>
              <a:t>È lui il responsabile di far evolvere la macchina a stati che ogni comando innesca,</a:t>
            </a:r>
          </a:p>
        </p:txBody>
      </p:sp>
      <p:pic>
        <p:nvPicPr>
          <p:cNvPr id="7" name="Immagine 6"/>
          <p:cNvPicPr>
            <a:picLocks noChangeAspect="1"/>
          </p:cNvPicPr>
          <p:nvPr/>
        </p:nvPicPr>
        <p:blipFill>
          <a:blip r:embed="rId2"/>
          <a:stretch>
            <a:fillRect/>
          </a:stretch>
        </p:blipFill>
        <p:spPr>
          <a:xfrm>
            <a:off x="868101" y="2312292"/>
            <a:ext cx="4953965" cy="4459353"/>
          </a:xfrm>
          <a:prstGeom prst="rect">
            <a:avLst/>
          </a:prstGeom>
        </p:spPr>
      </p:pic>
      <p:sp>
        <p:nvSpPr>
          <p:cNvPr id="8" name="CasellaDiTesto 7"/>
          <p:cNvSpPr txBox="1"/>
          <p:nvPr/>
        </p:nvSpPr>
        <p:spPr>
          <a:xfrm>
            <a:off x="6470249" y="2639028"/>
            <a:ext cx="3345084" cy="2031325"/>
          </a:xfrm>
          <a:prstGeom prst="rect">
            <a:avLst/>
          </a:prstGeom>
          <a:noFill/>
        </p:spPr>
        <p:txBody>
          <a:bodyPr wrap="square" rtlCol="0">
            <a:spAutoFit/>
          </a:bodyPr>
          <a:lstStyle/>
          <a:p>
            <a:r>
              <a:rPr lang="it-IT" dirty="0"/>
              <a:t>Con questa semplice cascata, i comandi più «pericolosi», possono rimanere per poco tempo, a meno che non sia desiderata la loro continuazione e chiamato nuovamente il metodo</a:t>
            </a:r>
          </a:p>
        </p:txBody>
      </p:sp>
    </p:spTree>
    <p:extLst>
      <p:ext uri="{BB962C8B-B14F-4D97-AF65-F5344CB8AC3E}">
        <p14:creationId xmlns:p14="http://schemas.microsoft.com/office/powerpoint/2010/main" val="232512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DEAFD1-8FA9-4CFB-A8B0-2EA33452476E}"/>
              </a:ext>
            </a:extLst>
          </p:cNvPr>
          <p:cNvSpPr>
            <a:spLocks noGrp="1"/>
          </p:cNvSpPr>
          <p:nvPr>
            <p:ph type="title"/>
          </p:nvPr>
        </p:nvSpPr>
        <p:spPr>
          <a:xfrm>
            <a:off x="677334" y="609600"/>
            <a:ext cx="8596668" cy="775855"/>
          </a:xfrm>
        </p:spPr>
        <p:txBody>
          <a:bodyPr/>
          <a:lstStyle/>
          <a:p>
            <a:r>
              <a:rPr lang="it-IT" dirty="0"/>
              <a:t>Sensore di Corrente: ACS712</a:t>
            </a:r>
          </a:p>
        </p:txBody>
      </p:sp>
      <p:pic>
        <p:nvPicPr>
          <p:cNvPr id="5" name="Segnaposto contenuto 4">
            <a:extLst>
              <a:ext uri="{FF2B5EF4-FFF2-40B4-BE49-F238E27FC236}">
                <a16:creationId xmlns:a16="http://schemas.microsoft.com/office/drawing/2014/main" id="{96FF007B-9E0F-4524-B6AE-3C5EBDD98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1385455"/>
            <a:ext cx="9054733" cy="3440247"/>
          </a:xfrm>
        </p:spPr>
      </p:pic>
      <p:sp>
        <p:nvSpPr>
          <p:cNvPr id="6" name="Segnaposto contenuto 2">
            <a:extLst>
              <a:ext uri="{FF2B5EF4-FFF2-40B4-BE49-F238E27FC236}">
                <a16:creationId xmlns:a16="http://schemas.microsoft.com/office/drawing/2014/main" id="{9768FB0E-AF31-4311-9687-0B5A3DB28272}"/>
              </a:ext>
            </a:extLst>
          </p:cNvPr>
          <p:cNvSpPr txBox="1">
            <a:spLocks/>
          </p:cNvSpPr>
          <p:nvPr/>
        </p:nvSpPr>
        <p:spPr>
          <a:xfrm>
            <a:off x="255799" y="4143086"/>
            <a:ext cx="4719869" cy="26589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Utilizza un </a:t>
            </a:r>
            <a:r>
              <a:rPr lang="it-IT" b="1" u="sng" dirty="0"/>
              <a:t>sensore Hall</a:t>
            </a:r>
            <a:r>
              <a:rPr lang="it-IT" b="1" dirty="0"/>
              <a:t> </a:t>
            </a:r>
            <a:r>
              <a:rPr lang="it-IT" dirty="0"/>
              <a:t>per misurare la corrente direttamente</a:t>
            </a:r>
          </a:p>
          <a:p>
            <a:r>
              <a:rPr lang="it-IT" dirty="0"/>
              <a:t>La resistenza interna è molto piccola (meno di 1.2 </a:t>
            </a:r>
            <a:r>
              <a:rPr lang="it-IT" dirty="0" err="1"/>
              <a:t>mΩ</a:t>
            </a:r>
            <a:r>
              <a:rPr lang="it-IT" dirty="0"/>
              <a:t>)</a:t>
            </a:r>
          </a:p>
          <a:p>
            <a:r>
              <a:rPr lang="it-IT" dirty="0"/>
              <a:t>Una sensibilità di uscita di 185 </a:t>
            </a:r>
            <a:r>
              <a:rPr lang="it-IT" dirty="0" err="1"/>
              <a:t>mV</a:t>
            </a:r>
            <a:r>
              <a:rPr lang="it-IT" dirty="0"/>
              <a:t>/A</a:t>
            </a:r>
          </a:p>
          <a:p>
            <a:r>
              <a:rPr lang="it-IT" dirty="0"/>
              <a:t>Disaccoppiamento elettrico tra corrente di potenza e lettura della corrente</a:t>
            </a:r>
          </a:p>
        </p:txBody>
      </p:sp>
    </p:spTree>
    <p:extLst>
      <p:ext uri="{BB962C8B-B14F-4D97-AF65-F5344CB8AC3E}">
        <p14:creationId xmlns:p14="http://schemas.microsoft.com/office/powerpoint/2010/main" val="245617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097"/>
            <a:ext cx="11419840" cy="6086939"/>
          </a:xfrm>
          <a:prstGeom prst="rect">
            <a:avLst/>
          </a:prstGeom>
        </p:spPr>
      </p:pic>
      <p:sp>
        <p:nvSpPr>
          <p:cNvPr id="2" name="Titolo 1">
            <a:extLst>
              <a:ext uri="{FF2B5EF4-FFF2-40B4-BE49-F238E27FC236}">
                <a16:creationId xmlns:a16="http://schemas.microsoft.com/office/drawing/2014/main" id="{BFFAF2CB-05BC-4586-8494-222665CEF8EC}"/>
              </a:ext>
            </a:extLst>
          </p:cNvPr>
          <p:cNvSpPr>
            <a:spLocks noGrp="1"/>
          </p:cNvSpPr>
          <p:nvPr>
            <p:ph type="title"/>
          </p:nvPr>
        </p:nvSpPr>
        <p:spPr>
          <a:xfrm>
            <a:off x="728134" y="111760"/>
            <a:ext cx="4227175" cy="651164"/>
          </a:xfrm>
        </p:spPr>
        <p:txBody>
          <a:bodyPr/>
          <a:lstStyle/>
          <a:p>
            <a:r>
              <a:rPr lang="it-IT" dirty="0"/>
              <a:t>Schema a blocchi:</a:t>
            </a:r>
          </a:p>
        </p:txBody>
      </p:sp>
    </p:spTree>
    <p:extLst>
      <p:ext uri="{BB962C8B-B14F-4D97-AF65-F5344CB8AC3E}">
        <p14:creationId xmlns:p14="http://schemas.microsoft.com/office/powerpoint/2010/main" val="213484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9AE4A-128A-4E55-B3FB-D46BA2FB7D05}"/>
              </a:ext>
            </a:extLst>
          </p:cNvPr>
          <p:cNvSpPr>
            <a:spLocks noGrp="1"/>
          </p:cNvSpPr>
          <p:nvPr>
            <p:ph type="title"/>
          </p:nvPr>
        </p:nvSpPr>
        <p:spPr>
          <a:xfrm>
            <a:off x="677334" y="628070"/>
            <a:ext cx="6416193" cy="660400"/>
          </a:xfrm>
        </p:spPr>
        <p:txBody>
          <a:bodyPr/>
          <a:lstStyle/>
          <a:p>
            <a:r>
              <a:rPr lang="it-IT" dirty="0"/>
              <a:t>Comportamento da Datasheet</a:t>
            </a:r>
          </a:p>
        </p:txBody>
      </p:sp>
      <p:pic>
        <p:nvPicPr>
          <p:cNvPr id="5" name="Segnaposto contenuto 4">
            <a:extLst>
              <a:ext uri="{FF2B5EF4-FFF2-40B4-BE49-F238E27FC236}">
                <a16:creationId xmlns:a16="http://schemas.microsoft.com/office/drawing/2014/main" id="{7C1A2FAE-8244-4591-873E-DBC2264F2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740" y="3036870"/>
            <a:ext cx="5317698" cy="3416621"/>
          </a:xfrm>
        </p:spPr>
      </p:pic>
      <p:pic>
        <p:nvPicPr>
          <p:cNvPr id="7" name="Immagine 6">
            <a:extLst>
              <a:ext uri="{FF2B5EF4-FFF2-40B4-BE49-F238E27FC236}">
                <a16:creationId xmlns:a16="http://schemas.microsoft.com/office/drawing/2014/main" id="{A029FBE9-B421-42C8-A99D-9170640A1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41" y="1464379"/>
            <a:ext cx="5089714" cy="3596730"/>
          </a:xfrm>
          <a:prstGeom prst="rect">
            <a:avLst/>
          </a:prstGeom>
        </p:spPr>
      </p:pic>
      <p:sp>
        <p:nvSpPr>
          <p:cNvPr id="8" name="CasellaDiTesto 7">
            <a:extLst>
              <a:ext uri="{FF2B5EF4-FFF2-40B4-BE49-F238E27FC236}">
                <a16:creationId xmlns:a16="http://schemas.microsoft.com/office/drawing/2014/main" id="{16DE8E38-B5DB-4AFE-81F3-DBAB8DAAC0FF}"/>
              </a:ext>
            </a:extLst>
          </p:cNvPr>
          <p:cNvSpPr txBox="1"/>
          <p:nvPr/>
        </p:nvSpPr>
        <p:spPr>
          <a:xfrm>
            <a:off x="677334" y="5237018"/>
            <a:ext cx="4393430" cy="923330"/>
          </a:xfrm>
          <a:prstGeom prst="rect">
            <a:avLst/>
          </a:prstGeom>
          <a:noFill/>
        </p:spPr>
        <p:txBody>
          <a:bodyPr wrap="square" rtlCol="0">
            <a:spAutoFit/>
          </a:bodyPr>
          <a:lstStyle/>
          <a:p>
            <a:r>
              <a:rPr lang="it-IT" dirty="0"/>
              <a:t>Notare la linearità al variare della temperatura</a:t>
            </a:r>
          </a:p>
          <a:p>
            <a:r>
              <a:rPr lang="it-IT" u="sng" dirty="0"/>
              <a:t>Nota bene</a:t>
            </a:r>
            <a:r>
              <a:rPr lang="it-IT" dirty="0"/>
              <a:t>: 0 A è a 2.5 V</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33730D7-A3C5-413A-B31D-B55585564C64}"/>
                  </a:ext>
                </a:extLst>
              </p:cNvPr>
              <p:cNvSpPr txBox="1"/>
              <p:nvPr/>
            </p:nvSpPr>
            <p:spPr>
              <a:xfrm>
                <a:off x="5553381" y="1288470"/>
                <a:ext cx="2096471"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r>
                            <a:rPr lang="it-IT" i="1" smtClean="0">
                              <a:latin typeface="Cambria Math" panose="02040503050406030204" pitchFamily="18" charset="0"/>
                              <a:ea typeface="Cambria Math" panose="02040503050406030204" pitchFamily="18" charset="0"/>
                            </a:rPr>
                            <m:t>∙</m:t>
                          </m:r>
                          <m:r>
                            <a:rPr lang="it-IT" i="1">
                              <a:latin typeface="Cambria Math" panose="02040503050406030204" pitchFamily="18" charset="0"/>
                            </a:rPr>
                            <m:t>𝐴𝐷𝐶</m:t>
                          </m:r>
                        </m:num>
                        <m:den>
                          <m:r>
                            <a:rPr lang="it-IT" b="0" i="1" smtClean="0">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0,185</m:t>
                          </m:r>
                        </m:den>
                      </m:f>
                    </m:oMath>
                  </m:oMathPara>
                </a14:m>
                <a:endParaRPr lang="it-IT" dirty="0"/>
              </a:p>
            </p:txBody>
          </p:sp>
        </mc:Choice>
        <mc:Fallback xmlns="">
          <p:sp>
            <p:nvSpPr>
              <p:cNvPr id="9" name="CasellaDiTesto 8">
                <a:extLst>
                  <a:ext uri="{FF2B5EF4-FFF2-40B4-BE49-F238E27FC236}">
                    <a16:creationId xmlns:a16="http://schemas.microsoft.com/office/drawing/2014/main" id="{133730D7-A3C5-413A-B31D-B55585564C64}"/>
                  </a:ext>
                </a:extLst>
              </p:cNvPr>
              <p:cNvSpPr txBox="1">
                <a:spLocks noRot="1" noChangeAspect="1" noMove="1" noResize="1" noEditPoints="1" noAdjustHandles="1" noChangeArrowheads="1" noChangeShapeType="1" noTextEdit="1"/>
              </p:cNvSpPr>
              <p:nvPr/>
            </p:nvSpPr>
            <p:spPr>
              <a:xfrm>
                <a:off x="5553381" y="1288470"/>
                <a:ext cx="2096471" cy="55758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9CDCA26-30AB-4299-9378-E8EBD6F9D3AD}"/>
                  </a:ext>
                </a:extLst>
              </p:cNvPr>
              <p:cNvSpPr txBox="1"/>
              <p:nvPr/>
            </p:nvSpPr>
            <p:spPr>
              <a:xfrm>
                <a:off x="5553381" y="1948870"/>
                <a:ext cx="2718949" cy="604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𝐴𝐷𝐶</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0,185</m:t>
                          </m:r>
                        </m:num>
                        <m:den>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den>
                      </m:f>
                    </m:oMath>
                  </m:oMathPara>
                </a14:m>
                <a:endParaRPr lang="it-IT" dirty="0"/>
              </a:p>
            </p:txBody>
          </p:sp>
        </mc:Choice>
        <mc:Fallback xmlns="">
          <p:sp>
            <p:nvSpPr>
              <p:cNvPr id="10" name="CasellaDiTesto 9">
                <a:extLst>
                  <a:ext uri="{FF2B5EF4-FFF2-40B4-BE49-F238E27FC236}">
                    <a16:creationId xmlns:a16="http://schemas.microsoft.com/office/drawing/2014/main" id="{69CDCA26-30AB-4299-9378-E8EBD6F9D3AD}"/>
                  </a:ext>
                </a:extLst>
              </p:cNvPr>
              <p:cNvSpPr txBox="1">
                <a:spLocks noRot="1" noChangeAspect="1" noMove="1" noResize="1" noEditPoints="1" noAdjustHandles="1" noChangeArrowheads="1" noChangeShapeType="1" noTextEdit="1"/>
              </p:cNvSpPr>
              <p:nvPr/>
            </p:nvSpPr>
            <p:spPr>
              <a:xfrm>
                <a:off x="5553381" y="1948870"/>
                <a:ext cx="2718949" cy="60407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F7D13B0-B4C3-4FBF-828C-B40043F3899B}"/>
                  </a:ext>
                </a:extLst>
              </p:cNvPr>
              <p:cNvSpPr txBox="1"/>
              <p:nvPr/>
            </p:nvSpPr>
            <p:spPr>
              <a:xfrm>
                <a:off x="8272330" y="1144937"/>
                <a:ext cx="3919670" cy="14022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b="0" dirty="0"/>
                  <a:t>Leggenda:</a:t>
                </a:r>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𝑟𝑒𝑓</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𝑣𝑜𝑙𝑡𝑎𝑔𝑔𝑖𝑜</m:t>
                    </m:r>
                    <m:r>
                      <a:rPr lang="it-IT" sz="1400" b="0" i="1" smtClean="0">
                        <a:latin typeface="Cambria Math" panose="02040503050406030204" pitchFamily="18" charset="0"/>
                      </a:rPr>
                      <m:t> </m:t>
                    </m:r>
                    <m:r>
                      <a:rPr lang="it-IT" sz="1400" b="0" i="1" smtClean="0">
                        <a:latin typeface="Cambria Math" panose="02040503050406030204" pitchFamily="18" charset="0"/>
                      </a:rPr>
                      <m:t>𝑑𝑖</m:t>
                    </m:r>
                    <m:r>
                      <a:rPr lang="it-IT" sz="1400" b="0" i="1" smtClean="0">
                        <a:latin typeface="Cambria Math" panose="02040503050406030204" pitchFamily="18" charset="0"/>
                      </a:rPr>
                      <m:t> </m:t>
                    </m:r>
                    <m:r>
                      <a:rPr lang="it-IT" sz="1400" b="0" i="1" smtClean="0">
                        <a:latin typeface="Cambria Math" panose="02040503050406030204" pitchFamily="18" charset="0"/>
                      </a:rPr>
                      <m:t>𝑟𝑖𝑓𝑒𝑟𝑖𝑚𝑒𝑛𝑡𝑜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a14:m>
                <a:r>
                  <a:rPr lang="it-IT" sz="1400" dirty="0"/>
                  <a:t> [V]</a:t>
                </a:r>
              </a:p>
              <a:p>
                <a:pPr/>
                <a14:m>
                  <m:oMathPara xmlns:m="http://schemas.openxmlformats.org/officeDocument/2006/math">
                    <m:oMathParaPr>
                      <m:jc m:val="left"/>
                    </m:oMathParaPr>
                    <m:oMath xmlns:m="http://schemas.openxmlformats.org/officeDocument/2006/math">
                      <m:r>
                        <a:rPr lang="it-IT" sz="1400" b="0" i="1" smtClean="0">
                          <a:latin typeface="Cambria Math" panose="02040503050406030204" pitchFamily="18" charset="0"/>
                        </a:rPr>
                        <m:t>𝐴𝐷𝐶</m:t>
                      </m:r>
                      <m:r>
                        <a:rPr lang="it-IT" sz="1400" b="0" i="1" smtClean="0">
                          <a:latin typeface="Cambria Math" panose="02040503050406030204" pitchFamily="18" charset="0"/>
                        </a:rPr>
                        <m:t>≔</m:t>
                      </m:r>
                      <m:r>
                        <a:rPr lang="it-IT" sz="1400" b="0" i="1" smtClean="0">
                          <a:latin typeface="Cambria Math" panose="02040503050406030204" pitchFamily="18" charset="0"/>
                        </a:rPr>
                        <m:t>𝑣𝑎𝑙𝑜𝑟𝑒</m:t>
                      </m:r>
                      <m:r>
                        <a:rPr lang="it-IT" sz="1400" b="0" i="1" smtClean="0">
                          <a:latin typeface="Cambria Math" panose="02040503050406030204" pitchFamily="18" charset="0"/>
                        </a:rPr>
                        <m:t> </m:t>
                      </m:r>
                      <m:r>
                        <a:rPr lang="it-IT" sz="1400" b="0" i="1" smtClean="0">
                          <a:latin typeface="Cambria Math" panose="02040503050406030204" pitchFamily="18" charset="0"/>
                        </a:rPr>
                        <m:t>𝑙𝑒𝑡𝑡𝑜</m:t>
                      </m:r>
                      <m:r>
                        <a:rPr lang="it-IT" sz="1400" b="0" i="1" smtClean="0">
                          <a:latin typeface="Cambria Math" panose="02040503050406030204" pitchFamily="18" charset="0"/>
                        </a:rPr>
                        <m:t> </m:t>
                      </m:r>
                      <m:r>
                        <a:rPr lang="it-IT" sz="1400" b="0" i="1" smtClean="0">
                          <a:latin typeface="Cambria Math" panose="02040503050406030204" pitchFamily="18" charset="0"/>
                        </a:rPr>
                        <m:t>𝑑𝑎𝑙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m:oMathPara>
                </a14:m>
                <a:endParaRPr lang="it-IT" sz="1400" b="0" dirty="0"/>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𝑟𝑒𝑎𝑑</m:t>
                        </m:r>
                      </m:sub>
                    </m:sSub>
                    <m:r>
                      <a:rPr lang="it-IT" sz="1400" b="0" i="1" smtClean="0">
                        <a:latin typeface="Cambria Math" panose="02040503050406030204" pitchFamily="18" charset="0"/>
                      </a:rPr>
                      <m:t>≔</m:t>
                    </m:r>
                    <m:r>
                      <a:rPr lang="it-IT" sz="1400" b="0" i="1" smtClean="0">
                        <a:latin typeface="Cambria Math" panose="02040503050406030204" pitchFamily="18" charset="0"/>
                      </a:rPr>
                      <m:t>𝑐𝑜𝑟𝑟𝑒𝑛𝑡𝑒</m:t>
                    </m:r>
                    <m:r>
                      <a:rPr lang="it-IT" sz="1400" b="0" i="1" smtClean="0">
                        <a:latin typeface="Cambria Math" panose="02040503050406030204" pitchFamily="18" charset="0"/>
                      </a:rPr>
                      <m:t> </m:t>
                    </m:r>
                    <m:r>
                      <a:rPr lang="it-IT" sz="1400" b="0" i="1" smtClean="0">
                        <a:latin typeface="Cambria Math" panose="02040503050406030204" pitchFamily="18" charset="0"/>
                      </a:rPr>
                      <m:t>𝑒𝑛𝑡𝑟𝑎𝑛𝑡𝑒</m:t>
                    </m:r>
                    <m:r>
                      <a:rPr lang="it-IT" sz="1400" b="0" i="1" smtClean="0">
                        <a:latin typeface="Cambria Math" panose="02040503050406030204" pitchFamily="18" charset="0"/>
                      </a:rPr>
                      <m:t> </m:t>
                    </m:r>
                    <m:r>
                      <a:rPr lang="it-IT" sz="1400" b="0" i="1" smtClean="0">
                        <a:latin typeface="Cambria Math" panose="02040503050406030204" pitchFamily="18" charset="0"/>
                      </a:rPr>
                      <m:t>𝑛𝑒𝑙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𝐴𝐶𝑆</m:t>
                    </m:r>
                    <m:r>
                      <a:rPr lang="it-IT" sz="1400" b="0" i="1" smtClean="0">
                        <a:latin typeface="Cambria Math" panose="02040503050406030204" pitchFamily="18" charset="0"/>
                      </a:rPr>
                      <m:t>712</m:t>
                    </m:r>
                  </m:oMath>
                </a14:m>
                <a:r>
                  <a:rPr lang="it-IT" sz="1400" dirty="0"/>
                  <a:t> [A]</a:t>
                </a:r>
              </a:p>
              <a:p>
                <a:r>
                  <a:rPr lang="it-IT" sz="1400" dirty="0"/>
                  <a:t>0,185 è la sensibilità dell’ACS712</a:t>
                </a:r>
              </a:p>
              <a:p>
                <a:r>
                  <a:rPr lang="it-IT" sz="1400" dirty="0"/>
                  <a:t>1024 è il fondo scala di un ADC da 10 bit</a:t>
                </a:r>
              </a:p>
            </p:txBody>
          </p:sp>
        </mc:Choice>
        <mc:Fallback xmlns="">
          <p:sp>
            <p:nvSpPr>
              <p:cNvPr id="11" name="CasellaDiTesto 10">
                <a:extLst>
                  <a:ext uri="{FF2B5EF4-FFF2-40B4-BE49-F238E27FC236}">
                    <a16:creationId xmlns:a16="http://schemas.microsoft.com/office/drawing/2014/main" id="{BF7D13B0-B4C3-4FBF-828C-B40043F3899B}"/>
                  </a:ext>
                </a:extLst>
              </p:cNvPr>
              <p:cNvSpPr txBox="1">
                <a:spLocks noRot="1" noChangeAspect="1" noMove="1" noResize="1" noEditPoints="1" noAdjustHandles="1" noChangeArrowheads="1" noChangeShapeType="1" noTextEdit="1"/>
              </p:cNvSpPr>
              <p:nvPr/>
            </p:nvSpPr>
            <p:spPr>
              <a:xfrm>
                <a:off x="8272330" y="1144937"/>
                <a:ext cx="3919670" cy="1402243"/>
              </a:xfrm>
              <a:prstGeom prst="rect">
                <a:avLst/>
              </a:prstGeom>
              <a:blipFill>
                <a:blip r:embed="rId6"/>
                <a:stretch>
                  <a:fillRect l="-310" t="-858" b="-2146"/>
                </a:stretch>
              </a:blipFill>
            </p:spPr>
            <p:txBody>
              <a:bodyPr/>
              <a:lstStyle/>
              <a:p>
                <a:r>
                  <a:rPr lang="it-IT">
                    <a:noFill/>
                  </a:rPr>
                  <a:t> </a:t>
                </a:r>
              </a:p>
            </p:txBody>
          </p:sp>
        </mc:Fallback>
      </mc:AlternateContent>
    </p:spTree>
    <p:extLst>
      <p:ext uri="{BB962C8B-B14F-4D97-AF65-F5344CB8AC3E}">
        <p14:creationId xmlns:p14="http://schemas.microsoft.com/office/powerpoint/2010/main" val="1593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0" y="1417320"/>
            <a:ext cx="5197033" cy="3970318"/>
          </a:xfrm>
          <a:prstGeom prst="rect">
            <a:avLst/>
          </a:prstGeom>
          <a:noFill/>
        </p:spPr>
        <p:txBody>
          <a:bodyPr wrap="square" rtlCol="0">
            <a:spAutoFit/>
          </a:bodyPr>
          <a:lstStyle/>
          <a:p>
            <a:r>
              <a:rPr lang="it-IT" dirty="0"/>
              <a:t>Caratteristiche Principali:</a:t>
            </a:r>
          </a:p>
          <a:p>
            <a:pPr marL="285750" indent="-285750">
              <a:buFont typeface="Arial" panose="020B0604020202020204" pitchFamily="34" charset="0"/>
              <a:buChar char="•"/>
            </a:pPr>
            <a:r>
              <a:rPr lang="it-IT" b="1" dirty="0">
                <a:solidFill>
                  <a:srgbClr val="FF0000"/>
                </a:solidFill>
              </a:rPr>
              <a:t>10-bit </a:t>
            </a:r>
            <a:r>
              <a:rPr lang="it-IT" b="1" dirty="0" err="1">
                <a:solidFill>
                  <a:srgbClr val="FF0000"/>
                </a:solidFill>
              </a:rPr>
              <a:t>Resolution</a:t>
            </a:r>
            <a:endParaRPr lang="it-IT" b="1" dirty="0">
              <a:solidFill>
                <a:srgbClr val="FF0000"/>
              </a:solidFill>
            </a:endParaRPr>
          </a:p>
          <a:p>
            <a:pPr marL="285750" indent="-285750">
              <a:buFont typeface="Arial" panose="020B0604020202020204" pitchFamily="34" charset="0"/>
              <a:buChar char="•"/>
            </a:pPr>
            <a:r>
              <a:rPr lang="it-IT" dirty="0"/>
              <a:t>13</a:t>
            </a:r>
            <a:r>
              <a:rPr lang="el-GR" dirty="0"/>
              <a:t>μ</a:t>
            </a:r>
            <a:r>
              <a:rPr lang="it-IT" dirty="0"/>
              <a:t>s - 260</a:t>
            </a:r>
            <a:r>
              <a:rPr lang="el-GR" dirty="0"/>
              <a:t>μ</a:t>
            </a:r>
            <a:r>
              <a:rPr lang="it-IT" dirty="0"/>
              <a:t>s Conversion Time</a:t>
            </a:r>
          </a:p>
          <a:p>
            <a:pPr marL="285750" indent="-285750">
              <a:buFont typeface="Arial" panose="020B0604020202020204" pitchFamily="34" charset="0"/>
              <a:buChar char="•"/>
            </a:pPr>
            <a:r>
              <a:rPr lang="it-IT" dirty="0"/>
              <a:t>16 </a:t>
            </a:r>
            <a:r>
              <a:rPr lang="it-IT" dirty="0" err="1"/>
              <a:t>Multiplexed</a:t>
            </a:r>
            <a:r>
              <a:rPr lang="it-IT" dirty="0"/>
              <a:t> Single </a:t>
            </a:r>
            <a:r>
              <a:rPr lang="it-IT" dirty="0" err="1"/>
              <a:t>Ended</a:t>
            </a:r>
            <a:r>
              <a:rPr lang="it-IT" dirty="0"/>
              <a:t> Input </a:t>
            </a:r>
            <a:r>
              <a:rPr lang="it-IT" dirty="0" err="1"/>
              <a:t>Channels</a:t>
            </a:r>
            <a:endParaRPr lang="it-IT" dirty="0"/>
          </a:p>
          <a:p>
            <a:pPr marL="285750" indent="-285750">
              <a:buFont typeface="Arial" panose="020B0604020202020204" pitchFamily="34" charset="0"/>
              <a:buChar char="•"/>
            </a:pPr>
            <a:r>
              <a:rPr lang="it-IT" b="1" dirty="0">
                <a:solidFill>
                  <a:srgbClr val="FF0000"/>
                </a:solidFill>
              </a:rPr>
              <a:t>14 </a:t>
            </a:r>
            <a:r>
              <a:rPr lang="it-IT" b="1" dirty="0" err="1">
                <a:solidFill>
                  <a:srgbClr val="FF0000"/>
                </a:solidFill>
              </a:rPr>
              <a:t>Differential</a:t>
            </a:r>
            <a:r>
              <a:rPr lang="it-IT" b="1" dirty="0">
                <a:solidFill>
                  <a:srgbClr val="FF0000"/>
                </a:solidFill>
              </a:rPr>
              <a:t> input </a:t>
            </a:r>
            <a:r>
              <a:rPr lang="it-IT" b="1" dirty="0" err="1">
                <a:solidFill>
                  <a:srgbClr val="FF0000"/>
                </a:solidFill>
              </a:rPr>
              <a:t>channels</a:t>
            </a:r>
            <a:endParaRPr lang="it-IT" b="1" dirty="0">
              <a:solidFill>
                <a:srgbClr val="FF0000"/>
              </a:solidFill>
            </a:endParaRPr>
          </a:p>
          <a:p>
            <a:pPr marL="285750" indent="-285750">
              <a:buFont typeface="Arial" panose="020B0604020202020204" pitchFamily="34" charset="0"/>
              <a:buChar char="•"/>
            </a:pPr>
            <a:r>
              <a:rPr lang="it-IT" dirty="0"/>
              <a:t>4 </a:t>
            </a:r>
            <a:r>
              <a:rPr lang="it-IT" dirty="0" err="1"/>
              <a:t>Differential</a:t>
            </a:r>
            <a:r>
              <a:rPr lang="it-IT" dirty="0"/>
              <a:t> Input </a:t>
            </a:r>
            <a:r>
              <a:rPr lang="it-IT" dirty="0" err="1"/>
              <a:t>Channels</a:t>
            </a:r>
            <a:r>
              <a:rPr lang="it-IT" dirty="0"/>
              <a:t> with Optional Gain of 10× and 200×</a:t>
            </a:r>
          </a:p>
          <a:p>
            <a:pPr marL="285750" indent="-285750">
              <a:buFont typeface="Arial" panose="020B0604020202020204" pitchFamily="34" charset="0"/>
              <a:buChar char="•"/>
            </a:pPr>
            <a:r>
              <a:rPr lang="it-IT" dirty="0"/>
              <a:t>0V - VCC ADC Input Voltage </a:t>
            </a:r>
            <a:r>
              <a:rPr lang="it-IT" dirty="0" err="1"/>
              <a:t>Range</a:t>
            </a:r>
            <a:endParaRPr lang="it-IT" dirty="0"/>
          </a:p>
          <a:p>
            <a:pPr marL="285750" indent="-285750">
              <a:buFont typeface="Arial" panose="020B0604020202020204" pitchFamily="34" charset="0"/>
              <a:buChar char="•"/>
            </a:pPr>
            <a:r>
              <a:rPr lang="it-IT" b="1" dirty="0">
                <a:solidFill>
                  <a:srgbClr val="FF0000"/>
                </a:solidFill>
              </a:rPr>
              <a:t>2.7V - VCC </a:t>
            </a:r>
            <a:r>
              <a:rPr lang="it-IT" b="1" dirty="0" err="1">
                <a:solidFill>
                  <a:srgbClr val="FF0000"/>
                </a:solidFill>
              </a:rPr>
              <a:t>Differential</a:t>
            </a:r>
            <a:r>
              <a:rPr lang="it-IT" b="1" dirty="0">
                <a:solidFill>
                  <a:srgbClr val="FF0000"/>
                </a:solidFill>
              </a:rPr>
              <a:t> ADC Voltage </a:t>
            </a:r>
            <a:r>
              <a:rPr lang="it-IT" b="1" dirty="0" err="1">
                <a:solidFill>
                  <a:srgbClr val="FF0000"/>
                </a:solidFill>
              </a:rPr>
              <a:t>Range</a:t>
            </a:r>
            <a:endParaRPr lang="it-IT" b="1" dirty="0">
              <a:solidFill>
                <a:srgbClr val="FF0000"/>
              </a:solidFill>
            </a:endParaRPr>
          </a:p>
          <a:p>
            <a:pPr marL="285750" indent="-285750">
              <a:buFont typeface="Arial" panose="020B0604020202020204" pitchFamily="34" charset="0"/>
              <a:buChar char="•"/>
            </a:pPr>
            <a:r>
              <a:rPr lang="it-IT" dirty="0" err="1"/>
              <a:t>Selectable</a:t>
            </a:r>
            <a:r>
              <a:rPr lang="it-IT" dirty="0"/>
              <a:t> 2.56V or 1.1V ADC Reference Voltage</a:t>
            </a:r>
          </a:p>
          <a:p>
            <a:pPr marL="285750" indent="-285750">
              <a:buFont typeface="Arial" panose="020B0604020202020204" pitchFamily="34" charset="0"/>
              <a:buChar char="•"/>
            </a:pPr>
            <a:r>
              <a:rPr lang="it-IT" b="1" dirty="0">
                <a:solidFill>
                  <a:srgbClr val="FF0000"/>
                </a:solidFill>
              </a:rPr>
              <a:t>Free </a:t>
            </a:r>
            <a:r>
              <a:rPr lang="it-IT" b="1" dirty="0" err="1">
                <a:solidFill>
                  <a:srgbClr val="FF0000"/>
                </a:solidFill>
              </a:rPr>
              <a:t>Running</a:t>
            </a:r>
            <a:r>
              <a:rPr lang="it-IT" b="1" dirty="0">
                <a:solidFill>
                  <a:srgbClr val="FF0000"/>
                </a:solidFill>
              </a:rPr>
              <a:t> </a:t>
            </a:r>
            <a:r>
              <a:rPr lang="it-IT" dirty="0"/>
              <a:t>or Single Conversion Mode</a:t>
            </a:r>
          </a:p>
          <a:p>
            <a:pPr marL="285750" indent="-285750">
              <a:buFont typeface="Arial" panose="020B0604020202020204" pitchFamily="34" charset="0"/>
              <a:buChar char="•"/>
            </a:pPr>
            <a:r>
              <a:rPr lang="it-IT" b="1" dirty="0">
                <a:solidFill>
                  <a:srgbClr val="FF0000"/>
                </a:solidFill>
              </a:rPr>
              <a:t>Interrupt on ADC Conversion Complete</a:t>
            </a:r>
          </a:p>
          <a:p>
            <a:pPr marL="285750" indent="-285750">
              <a:buFont typeface="Arial" panose="020B0604020202020204" pitchFamily="34" charset="0"/>
              <a:buChar char="•"/>
            </a:pPr>
            <a:r>
              <a:rPr lang="it-IT" dirty="0" err="1"/>
              <a:t>Sleep</a:t>
            </a:r>
            <a:r>
              <a:rPr lang="it-IT" dirty="0"/>
              <a:t> Mode </a:t>
            </a:r>
            <a:r>
              <a:rPr lang="it-IT" dirty="0" err="1"/>
              <a:t>Noise</a:t>
            </a:r>
            <a:r>
              <a:rPr lang="it-IT" dirty="0"/>
              <a:t> </a:t>
            </a:r>
            <a:r>
              <a:rPr lang="it-IT" dirty="0" err="1"/>
              <a:t>Canceler</a:t>
            </a:r>
            <a:endParaRPr lang="it-IT" dirty="0"/>
          </a:p>
        </p:txBody>
      </p:sp>
      <p:pic>
        <p:nvPicPr>
          <p:cNvPr id="8" name="Immagine 7"/>
          <p:cNvPicPr>
            <a:picLocks noChangeAspect="1"/>
          </p:cNvPicPr>
          <p:nvPr/>
        </p:nvPicPr>
        <p:blipFill>
          <a:blip r:embed="rId2"/>
          <a:stretch>
            <a:fillRect/>
          </a:stretch>
        </p:blipFill>
        <p:spPr>
          <a:xfrm>
            <a:off x="5081924" y="814816"/>
            <a:ext cx="7110076" cy="6043184"/>
          </a:xfrm>
          <a:prstGeom prst="rect">
            <a:avLst/>
          </a:prstGeom>
        </p:spPr>
      </p:pic>
      <p:sp>
        <p:nvSpPr>
          <p:cNvPr id="2" name="Titolo 1"/>
          <p:cNvSpPr>
            <a:spLocks noGrp="1"/>
          </p:cNvSpPr>
          <p:nvPr>
            <p:ph type="title"/>
          </p:nvPr>
        </p:nvSpPr>
        <p:spPr>
          <a:xfrm>
            <a:off x="677334" y="609600"/>
            <a:ext cx="8596668" cy="807720"/>
          </a:xfrm>
        </p:spPr>
        <p:txBody>
          <a:bodyPr/>
          <a:lstStyle/>
          <a:p>
            <a:r>
              <a:rPr lang="it-IT" dirty="0"/>
              <a:t>ADC dell’ATMEGA 2560</a:t>
            </a:r>
          </a:p>
        </p:txBody>
      </p:sp>
    </p:spTree>
    <p:extLst>
      <p:ext uri="{BB962C8B-B14F-4D97-AF65-F5344CB8AC3E}">
        <p14:creationId xmlns:p14="http://schemas.microsoft.com/office/powerpoint/2010/main" val="196886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6083089" y="4004841"/>
            <a:ext cx="6108912" cy="2853159"/>
          </a:xfrm>
          <a:prstGeom prst="rect">
            <a:avLst/>
          </a:prstGeom>
        </p:spPr>
      </p:pic>
      <p:sp>
        <p:nvSpPr>
          <p:cNvPr id="2" name="Titolo 1">
            <a:extLst>
              <a:ext uri="{FF2B5EF4-FFF2-40B4-BE49-F238E27FC236}">
                <a16:creationId xmlns:a16="http://schemas.microsoft.com/office/drawing/2014/main" id="{A03FB23B-C7DD-4059-AF59-F9671576F052}"/>
              </a:ext>
            </a:extLst>
          </p:cNvPr>
          <p:cNvSpPr>
            <a:spLocks noGrp="1"/>
          </p:cNvSpPr>
          <p:nvPr>
            <p:ph type="title"/>
          </p:nvPr>
        </p:nvSpPr>
        <p:spPr/>
        <p:txBody>
          <a:bodyPr/>
          <a:lstStyle/>
          <a:p>
            <a:r>
              <a:rPr lang="it-IT" dirty="0"/>
              <a:t>Setup Per leggere la corrente</a:t>
            </a:r>
          </a:p>
        </p:txBody>
      </p:sp>
      <p:sp>
        <p:nvSpPr>
          <p:cNvPr id="3" name="Segnaposto contenuto 2">
            <a:extLst>
              <a:ext uri="{FF2B5EF4-FFF2-40B4-BE49-F238E27FC236}">
                <a16:creationId xmlns:a16="http://schemas.microsoft.com/office/drawing/2014/main" id="{AD428DF9-1DAD-4E8B-9BD7-DDC2C87CA0EC}"/>
              </a:ext>
            </a:extLst>
          </p:cNvPr>
          <p:cNvSpPr>
            <a:spLocks noGrp="1"/>
          </p:cNvSpPr>
          <p:nvPr>
            <p:ph idx="1"/>
          </p:nvPr>
        </p:nvSpPr>
        <p:spPr>
          <a:xfrm>
            <a:off x="677333" y="1270000"/>
            <a:ext cx="10388063" cy="3417747"/>
          </a:xfrm>
        </p:spPr>
        <p:txBody>
          <a:bodyPr>
            <a:normAutofit fontScale="92500" lnSpcReduction="10000"/>
          </a:bodyPr>
          <a:lstStyle/>
          <a:p>
            <a:pPr marL="0" indent="0">
              <a:buNone/>
            </a:pPr>
            <a:r>
              <a:rPr lang="it-IT" dirty="0"/>
              <a:t>Visti i valori molto piccoli descritti precedentemente, il comparatore interno è stato impostato con le seguenti caratteristiche:</a:t>
            </a:r>
          </a:p>
          <a:p>
            <a:r>
              <a:rPr lang="it-IT" dirty="0"/>
              <a:t>1.1V Interni Arduino</a:t>
            </a:r>
          </a:p>
          <a:p>
            <a:r>
              <a:rPr lang="it-IT" dirty="0"/>
              <a:t>Pin da A0:A6 per input analogico</a:t>
            </a:r>
          </a:p>
          <a:p>
            <a:r>
              <a:rPr lang="it-IT" dirty="0"/>
              <a:t>Modalità di free </a:t>
            </a:r>
            <a:r>
              <a:rPr lang="it-IT" dirty="0" err="1"/>
              <a:t>running</a:t>
            </a:r>
            <a:r>
              <a:rPr lang="it-IT" dirty="0"/>
              <a:t> </a:t>
            </a:r>
          </a:p>
          <a:p>
            <a:pPr marL="457200" lvl="1" indent="0">
              <a:buNone/>
            </a:pPr>
            <a:r>
              <a:rPr lang="it-IT" dirty="0"/>
              <a:t>Finita una conversione inizia immediatamente la successiva, minimizzando i tempi</a:t>
            </a:r>
          </a:p>
          <a:p>
            <a:r>
              <a:rPr lang="it-IT" dirty="0" err="1"/>
              <a:t>Prescaler</a:t>
            </a:r>
            <a:r>
              <a:rPr lang="it-IT" dirty="0"/>
              <a:t> a 1/128 Clock </a:t>
            </a:r>
          </a:p>
          <a:p>
            <a:pPr marL="457200" lvl="1" indent="0">
              <a:buNone/>
            </a:pPr>
            <a:r>
              <a:rPr lang="it-IT" dirty="0"/>
              <a:t>per dare 125Khz di clock all’ADC, da datasheet deve essere tra 50khz e 200khz</a:t>
            </a:r>
          </a:p>
          <a:p>
            <a:r>
              <a:rPr lang="it-IT" b="1" i="1" dirty="0">
                <a:solidFill>
                  <a:srgbClr val="FF0000"/>
                </a:solidFill>
              </a:rPr>
              <a:t>Lettura differenziale</a:t>
            </a:r>
          </a:p>
          <a:p>
            <a:r>
              <a:rPr lang="it-IT" dirty="0"/>
              <a:t>Gestione in Interrupt</a:t>
            </a:r>
          </a:p>
        </p:txBody>
      </p:sp>
      <p:sp>
        <p:nvSpPr>
          <p:cNvPr id="4" name="CasellaDiTesto 3"/>
          <p:cNvSpPr txBox="1"/>
          <p:nvPr/>
        </p:nvSpPr>
        <p:spPr>
          <a:xfrm>
            <a:off x="677331" y="4687747"/>
            <a:ext cx="5405757" cy="923330"/>
          </a:xfrm>
          <a:prstGeom prst="rect">
            <a:avLst/>
          </a:prstGeom>
          <a:noFill/>
        </p:spPr>
        <p:txBody>
          <a:bodyPr wrap="square" rtlCol="0">
            <a:spAutoFit/>
          </a:bodyPr>
          <a:lstStyle/>
          <a:p>
            <a:r>
              <a:rPr lang="it-IT" dirty="0"/>
              <a:t>Grazie a questa struttura è possibile:</a:t>
            </a:r>
          </a:p>
          <a:p>
            <a:pPr marL="285750" indent="-285750">
              <a:buFont typeface="Arial" panose="020B0604020202020204" pitchFamily="34" charset="0"/>
              <a:buChar char="•"/>
            </a:pPr>
            <a:r>
              <a:rPr lang="it-IT" dirty="0"/>
              <a:t>Ottenere una misura ogni 112us ~ 8,9Khz</a:t>
            </a:r>
          </a:p>
          <a:p>
            <a:pPr marL="285750" indent="-285750">
              <a:buFont typeface="Arial" panose="020B0604020202020204" pitchFamily="34" charset="0"/>
              <a:buChar char="•"/>
            </a:pPr>
            <a:r>
              <a:rPr lang="it-IT" dirty="0"/>
              <a:t>Diviso per i 6 sensori sono ~ 1,5Khz per sensore</a:t>
            </a:r>
          </a:p>
        </p:txBody>
      </p:sp>
    </p:spTree>
    <p:extLst>
      <p:ext uri="{BB962C8B-B14F-4D97-AF65-F5344CB8AC3E}">
        <p14:creationId xmlns:p14="http://schemas.microsoft.com/office/powerpoint/2010/main" val="1309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Lettura Differenziale</a:t>
            </a:r>
          </a:p>
        </p:txBody>
      </p:sp>
      <p:pic>
        <p:nvPicPr>
          <p:cNvPr id="1026"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911" y="2502060"/>
            <a:ext cx="7598089" cy="3916102"/>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77334" y="2785370"/>
            <a:ext cx="3916577" cy="2308324"/>
          </a:xfrm>
          <a:prstGeom prst="rect">
            <a:avLst/>
          </a:prstGeom>
          <a:noFill/>
        </p:spPr>
        <p:txBody>
          <a:bodyPr wrap="square" rtlCol="0">
            <a:spAutoFit/>
          </a:bodyPr>
          <a:lstStyle/>
          <a:p>
            <a:r>
              <a:rPr lang="it-IT" dirty="0"/>
              <a:t>Nel nostro caso accanto all'Arduino Mega è presente un piccolo trimmer.</a:t>
            </a:r>
          </a:p>
          <a:p>
            <a:r>
              <a:rPr lang="it-IT" dirty="0"/>
              <a:t>Esso permette di scegliere la soglia di sottrazione, in questa maniera si riporta «Virtualmente» a 0 la tensione annullando la continua della lettura</a:t>
            </a:r>
          </a:p>
        </p:txBody>
      </p:sp>
      <p:sp>
        <p:nvSpPr>
          <p:cNvPr id="6" name="CasellaDiTesto 5"/>
          <p:cNvSpPr txBox="1"/>
          <p:nvPr/>
        </p:nvSpPr>
        <p:spPr>
          <a:xfrm>
            <a:off x="677334" y="1464570"/>
            <a:ext cx="9965802" cy="1477328"/>
          </a:xfrm>
          <a:prstGeom prst="rect">
            <a:avLst/>
          </a:prstGeom>
          <a:noFill/>
        </p:spPr>
        <p:txBody>
          <a:bodyPr wrap="square" rtlCol="0">
            <a:spAutoFit/>
          </a:bodyPr>
          <a:lstStyle/>
          <a:p>
            <a:r>
              <a:rPr lang="it-IT" dirty="0"/>
              <a:t>Come detto prima nell’uscita dei sensori di corrente, lo 0A si trova a 2,5V.</a:t>
            </a:r>
          </a:p>
          <a:p>
            <a:r>
              <a:rPr lang="it-IT" dirty="0"/>
              <a:t>Per leggere con la maggiore risoluzione possibile la già flebile tensione, si sfrutta una proprietà interessante degli ADC dell’</a:t>
            </a:r>
            <a:r>
              <a:rPr lang="it-IT" dirty="0" err="1"/>
              <a:t>Atmega</a:t>
            </a:r>
            <a:r>
              <a:rPr lang="it-IT" dirty="0"/>
              <a:t> 2560:</a:t>
            </a:r>
          </a:p>
          <a:p>
            <a:r>
              <a:rPr lang="it-IT" dirty="0"/>
              <a:t>La lettura differenziale:</a:t>
            </a:r>
          </a:p>
          <a:p>
            <a:endParaRPr lang="it-IT" dirty="0"/>
          </a:p>
        </p:txBody>
      </p:sp>
    </p:spTree>
    <p:extLst>
      <p:ext uri="{BB962C8B-B14F-4D97-AF65-F5344CB8AC3E}">
        <p14:creationId xmlns:p14="http://schemas.microsoft.com/office/powerpoint/2010/main" val="26417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sp>
        <p:nvSpPr>
          <p:cNvPr id="7" name="CasellaDiTesto 6"/>
          <p:cNvSpPr txBox="1"/>
          <p:nvPr/>
        </p:nvSpPr>
        <p:spPr>
          <a:xfrm>
            <a:off x="677334" y="1179576"/>
            <a:ext cx="7385853" cy="1200329"/>
          </a:xfrm>
          <a:prstGeom prst="rect">
            <a:avLst/>
          </a:prstGeom>
          <a:noFill/>
        </p:spPr>
        <p:txBody>
          <a:bodyPr wrap="square" rtlCol="0">
            <a:spAutoFit/>
          </a:bodyPr>
          <a:lstStyle/>
          <a:p>
            <a:r>
              <a:rPr lang="it-IT" dirty="0"/>
              <a:t>Per leggere i passi dei motori dello Scorbot, e attuare un controllo, risulta necessario usare degli encoder.</a:t>
            </a:r>
          </a:p>
          <a:p>
            <a:r>
              <a:rPr lang="it-IT" dirty="0"/>
              <a:t>Nel nostro caso sono già Prè-esistenti dentro tutti i motori e sono ottici.</a:t>
            </a: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275" y="3385733"/>
            <a:ext cx="3934374" cy="3067478"/>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187" y="1179576"/>
            <a:ext cx="3943900" cy="2057687"/>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379905"/>
            <a:ext cx="3858163" cy="3410426"/>
          </a:xfrm>
          <a:prstGeom prst="rect">
            <a:avLst/>
          </a:prstGeom>
        </p:spPr>
      </p:pic>
    </p:spTree>
    <p:extLst>
      <p:ext uri="{BB962C8B-B14F-4D97-AF65-F5344CB8AC3E}">
        <p14:creationId xmlns:p14="http://schemas.microsoft.com/office/powerpoint/2010/main" val="196293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39" y="1199360"/>
            <a:ext cx="8659433" cy="5658640"/>
          </a:xfrm>
          <a:prstGeom prst="rect">
            <a:avLst/>
          </a:prstGeom>
        </p:spPr>
      </p:pic>
    </p:spTree>
    <p:extLst>
      <p:ext uri="{BB962C8B-B14F-4D97-AF65-F5344CB8AC3E}">
        <p14:creationId xmlns:p14="http://schemas.microsoft.com/office/powerpoint/2010/main" val="58159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1"/>
            <a:ext cx="4959751" cy="630936"/>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Stuttura</a:t>
            </a:r>
            <a:r>
              <a:rPr lang="it-IT" dirty="0"/>
              <a:t> del </a:t>
            </a:r>
            <a:r>
              <a:rPr lang="it-IT" dirty="0" err="1"/>
              <a:t>proggetto</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arrotondato 2"/>
          <p:cNvSpPr/>
          <p:nvPr/>
        </p:nvSpPr>
        <p:spPr>
          <a:xfrm>
            <a:off x="475489" y="658368"/>
            <a:ext cx="6620256" cy="5897880"/>
          </a:xfrm>
          <a:custGeom>
            <a:avLst/>
            <a:gdLst>
              <a:gd name="connsiteX0" fmla="*/ 0 w 2898648"/>
              <a:gd name="connsiteY0" fmla="*/ 483118 h 5897880"/>
              <a:gd name="connsiteX1" fmla="*/ 483118 w 2898648"/>
              <a:gd name="connsiteY1" fmla="*/ 0 h 5897880"/>
              <a:gd name="connsiteX2" fmla="*/ 2415530 w 2898648"/>
              <a:gd name="connsiteY2" fmla="*/ 0 h 5897880"/>
              <a:gd name="connsiteX3" fmla="*/ 2898648 w 2898648"/>
              <a:gd name="connsiteY3" fmla="*/ 483118 h 5897880"/>
              <a:gd name="connsiteX4" fmla="*/ 2898648 w 2898648"/>
              <a:gd name="connsiteY4" fmla="*/ 5414762 h 5897880"/>
              <a:gd name="connsiteX5" fmla="*/ 2415530 w 2898648"/>
              <a:gd name="connsiteY5" fmla="*/ 5897880 h 5897880"/>
              <a:gd name="connsiteX6" fmla="*/ 483118 w 2898648"/>
              <a:gd name="connsiteY6" fmla="*/ 5897880 h 5897880"/>
              <a:gd name="connsiteX7" fmla="*/ 0 w 2898648"/>
              <a:gd name="connsiteY7" fmla="*/ 5414762 h 5897880"/>
              <a:gd name="connsiteX8" fmla="*/ 0 w 2898648"/>
              <a:gd name="connsiteY8" fmla="*/ 483118 h 5897880"/>
              <a:gd name="connsiteX0" fmla="*/ 0 w 2908197"/>
              <a:gd name="connsiteY0" fmla="*/ 483118 h 5897880"/>
              <a:gd name="connsiteX1" fmla="*/ 483118 w 2908197"/>
              <a:gd name="connsiteY1" fmla="*/ 0 h 5897880"/>
              <a:gd name="connsiteX2" fmla="*/ 2415530 w 2908197"/>
              <a:gd name="connsiteY2" fmla="*/ 0 h 5897880"/>
              <a:gd name="connsiteX3" fmla="*/ 2898648 w 2908197"/>
              <a:gd name="connsiteY3" fmla="*/ 483118 h 5897880"/>
              <a:gd name="connsiteX4" fmla="*/ 2907792 w 2908197"/>
              <a:gd name="connsiteY4" fmla="*/ 2414016 h 5897880"/>
              <a:gd name="connsiteX5" fmla="*/ 2898648 w 2908197"/>
              <a:gd name="connsiteY5" fmla="*/ 5414762 h 5897880"/>
              <a:gd name="connsiteX6" fmla="*/ 2415530 w 2908197"/>
              <a:gd name="connsiteY6" fmla="*/ 5897880 h 5897880"/>
              <a:gd name="connsiteX7" fmla="*/ 483118 w 2908197"/>
              <a:gd name="connsiteY7" fmla="*/ 5897880 h 5897880"/>
              <a:gd name="connsiteX8" fmla="*/ 0 w 2908197"/>
              <a:gd name="connsiteY8" fmla="*/ 5414762 h 5897880"/>
              <a:gd name="connsiteX9" fmla="*/ 0 w 2908197"/>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2415530 w 6620256"/>
              <a:gd name="connsiteY6" fmla="*/ 5897880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5586"/>
              <a:gd name="connsiteY0" fmla="*/ 483118 h 5897880"/>
              <a:gd name="connsiteX1" fmla="*/ 483118 w 6625586"/>
              <a:gd name="connsiteY1" fmla="*/ 0 h 5897880"/>
              <a:gd name="connsiteX2" fmla="*/ 2415530 w 6625586"/>
              <a:gd name="connsiteY2" fmla="*/ 0 h 5897880"/>
              <a:gd name="connsiteX3" fmla="*/ 2898648 w 6625586"/>
              <a:gd name="connsiteY3" fmla="*/ 483118 h 5897880"/>
              <a:gd name="connsiteX4" fmla="*/ 2907792 w 6625586"/>
              <a:gd name="connsiteY4" fmla="*/ 2414016 h 5897880"/>
              <a:gd name="connsiteX5" fmla="*/ 6620256 w 6625586"/>
              <a:gd name="connsiteY5" fmla="*/ 3028178 h 5897880"/>
              <a:gd name="connsiteX6" fmla="*/ 6411458 w 6625586"/>
              <a:gd name="connsiteY6" fmla="*/ 5870448 h 5897880"/>
              <a:gd name="connsiteX7" fmla="*/ 483118 w 6625586"/>
              <a:gd name="connsiteY7" fmla="*/ 5897880 h 5897880"/>
              <a:gd name="connsiteX8" fmla="*/ 0 w 6625586"/>
              <a:gd name="connsiteY8" fmla="*/ 5414762 h 5897880"/>
              <a:gd name="connsiteX9" fmla="*/ 0 w 662558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483864 w 6620256"/>
              <a:gd name="connsiteY3" fmla="*/ 318526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0256" h="5897880">
                <a:moveTo>
                  <a:pt x="0" y="483118"/>
                </a:moveTo>
                <a:cubicBezTo>
                  <a:pt x="0" y="216299"/>
                  <a:pt x="216299" y="0"/>
                  <a:pt x="483118" y="0"/>
                </a:cubicBezTo>
                <a:lnTo>
                  <a:pt x="2415530" y="0"/>
                </a:lnTo>
                <a:cubicBezTo>
                  <a:pt x="2682349" y="0"/>
                  <a:pt x="3300984" y="5987"/>
                  <a:pt x="3483864" y="318526"/>
                </a:cubicBezTo>
                <a:cubicBezTo>
                  <a:pt x="4093464" y="788423"/>
                  <a:pt x="3505200" y="965711"/>
                  <a:pt x="3913632" y="1627632"/>
                </a:cubicBezTo>
                <a:cubicBezTo>
                  <a:pt x="5608320" y="2509009"/>
                  <a:pt x="6617208" y="2101081"/>
                  <a:pt x="6620256" y="3028178"/>
                </a:cubicBezTo>
                <a:cubicBezTo>
                  <a:pt x="6620256" y="3294997"/>
                  <a:pt x="6202789" y="5632704"/>
                  <a:pt x="5679938" y="5888736"/>
                </a:cubicBezTo>
                <a:lnTo>
                  <a:pt x="483118" y="5897880"/>
                </a:lnTo>
                <a:cubicBezTo>
                  <a:pt x="216299" y="5897880"/>
                  <a:pt x="0" y="5681581"/>
                  <a:pt x="0" y="5414762"/>
                </a:cubicBezTo>
                <a:lnTo>
                  <a:pt x="0" y="483118"/>
                </a:lnTo>
                <a:close/>
              </a:path>
            </a:pathLst>
          </a:cu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0100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a:t>
            </a:r>
            <a:r>
              <a:rPr lang="it-IT" b="1" u="sng" dirty="0"/>
              <a:t>MicroSwitch</a:t>
            </a:r>
          </a:p>
        </p:txBody>
      </p:sp>
      <p:pic>
        <p:nvPicPr>
          <p:cNvPr id="6" name="Immagine 5"/>
          <p:cNvPicPr>
            <a:picLocks noChangeAspect="1"/>
          </p:cNvPicPr>
          <p:nvPr/>
        </p:nvPicPr>
        <p:blipFill>
          <a:blip r:embed="rId2"/>
          <a:stretch>
            <a:fillRect/>
          </a:stretch>
        </p:blipFill>
        <p:spPr>
          <a:xfrm>
            <a:off x="4784718" y="1782464"/>
            <a:ext cx="7407282" cy="3002540"/>
          </a:xfrm>
          <a:prstGeom prst="rect">
            <a:avLst/>
          </a:prstGeo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0" y="1688947"/>
            <a:ext cx="3762900" cy="3096057"/>
          </a:xfrm>
          <a:prstGeom prst="rect">
            <a:avLst/>
          </a:prstGeom>
        </p:spPr>
      </p:pic>
      <p:sp>
        <p:nvSpPr>
          <p:cNvPr id="4" name="Ovale 3"/>
          <p:cNvSpPr/>
          <p:nvPr/>
        </p:nvSpPr>
        <p:spPr>
          <a:xfrm>
            <a:off x="1133856" y="1930400"/>
            <a:ext cx="2670048" cy="200152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CasellaDiTesto 6"/>
          <p:cNvSpPr txBox="1"/>
          <p:nvPr/>
        </p:nvSpPr>
        <p:spPr>
          <a:xfrm>
            <a:off x="587430" y="4895065"/>
            <a:ext cx="3694176" cy="923330"/>
          </a:xfrm>
          <a:prstGeom prst="rect">
            <a:avLst/>
          </a:prstGeom>
          <a:noFill/>
        </p:spPr>
        <p:txBody>
          <a:bodyPr wrap="square" rtlCol="0">
            <a:spAutoFit/>
          </a:bodyPr>
          <a:lstStyle/>
          <a:p>
            <a:r>
              <a:rPr lang="it-IT" dirty="0"/>
              <a:t>Per scoprire delle posizioni ASSOLUTE, vengono invece utilizzati dei MicroSwitch,</a:t>
            </a:r>
          </a:p>
        </p:txBody>
      </p:sp>
      <p:sp>
        <p:nvSpPr>
          <p:cNvPr id="8" name="CasellaDiTesto 7"/>
          <p:cNvSpPr txBox="1"/>
          <p:nvPr/>
        </p:nvSpPr>
        <p:spPr>
          <a:xfrm>
            <a:off x="4784718" y="4710399"/>
            <a:ext cx="4907922" cy="1477328"/>
          </a:xfrm>
          <a:prstGeom prst="rect">
            <a:avLst/>
          </a:prstGeom>
          <a:noFill/>
        </p:spPr>
        <p:txBody>
          <a:bodyPr wrap="square" rtlCol="0">
            <a:spAutoFit/>
          </a:bodyPr>
          <a:lstStyle/>
          <a:p>
            <a:r>
              <a:rPr lang="it-IT" dirty="0"/>
              <a:t>La rete PULL-UP dei vari sensori</a:t>
            </a:r>
          </a:p>
          <a:p>
            <a:endParaRPr lang="it-IT" dirty="0"/>
          </a:p>
          <a:p>
            <a:r>
              <a:rPr lang="it-IT" dirty="0"/>
              <a:t>Nel nostro caso abbiamo attivato una funzione dell’</a:t>
            </a:r>
            <a:r>
              <a:rPr lang="it-IT" dirty="0" err="1"/>
              <a:t>Atmega</a:t>
            </a:r>
            <a:r>
              <a:rPr lang="it-IT" dirty="0"/>
              <a:t>, e la rete pull-up è già attivata dentro il microcontrollore</a:t>
            </a:r>
          </a:p>
        </p:txBody>
      </p:sp>
    </p:spTree>
    <p:extLst>
      <p:ext uri="{BB962C8B-B14F-4D97-AF65-F5344CB8AC3E}">
        <p14:creationId xmlns:p14="http://schemas.microsoft.com/office/powerpoint/2010/main" val="27361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677334" y="609600"/>
            <a:ext cx="8596668" cy="679503"/>
          </a:xfrm>
        </p:spPr>
        <p:txBody>
          <a:bodyPr/>
          <a:lstStyle/>
          <a:p>
            <a:r>
              <a:rPr lang="it-IT" dirty="0"/>
              <a:t>Encoder &amp; MicroSwitch</a:t>
            </a:r>
          </a:p>
        </p:txBody>
      </p:sp>
      <p:pic>
        <p:nvPicPr>
          <p:cNvPr id="10" name="Immagine 9"/>
          <p:cNvPicPr>
            <a:picLocks noChangeAspect="1"/>
          </p:cNvPicPr>
          <p:nvPr/>
        </p:nvPicPr>
        <p:blipFill>
          <a:blip r:embed="rId2"/>
          <a:stretch>
            <a:fillRect/>
          </a:stretch>
        </p:blipFill>
        <p:spPr>
          <a:xfrm>
            <a:off x="5769808" y="423914"/>
            <a:ext cx="6422192" cy="4544769"/>
          </a:xfrm>
          <a:prstGeom prst="rect">
            <a:avLst/>
          </a:prstGeom>
        </p:spPr>
      </p:pic>
      <p:sp>
        <p:nvSpPr>
          <p:cNvPr id="11" name="CasellaDiTesto 10"/>
          <p:cNvSpPr txBox="1"/>
          <p:nvPr/>
        </p:nvSpPr>
        <p:spPr>
          <a:xfrm>
            <a:off x="677334" y="1172805"/>
            <a:ext cx="5092474" cy="3046988"/>
          </a:xfrm>
          <a:prstGeom prst="rect">
            <a:avLst/>
          </a:prstGeom>
          <a:noFill/>
        </p:spPr>
        <p:txBody>
          <a:bodyPr wrap="square" rtlCol="0">
            <a:spAutoFit/>
          </a:bodyPr>
          <a:lstStyle/>
          <a:p>
            <a:r>
              <a:rPr lang="it-IT" sz="1600" dirty="0"/>
              <a:t>Tutti i pin degli encoder raggiungono dei pin PCINT: </a:t>
            </a:r>
            <a:r>
              <a:rPr lang="it-IT" sz="1600" b="1" u="sng" dirty="0"/>
              <a:t>Pin Interrupt Change</a:t>
            </a:r>
          </a:p>
          <a:p>
            <a:endParaRPr lang="it-IT" sz="1600" dirty="0"/>
          </a:p>
          <a:p>
            <a:r>
              <a:rPr lang="it-IT" sz="1600" dirty="0"/>
              <a:t>La caratteristica di questi pin è che appena uno di loro cambia il suo stato, viene chiamata una routine di gestione.</a:t>
            </a:r>
          </a:p>
          <a:p>
            <a:endParaRPr lang="it-IT" sz="1600" dirty="0"/>
          </a:p>
          <a:p>
            <a:r>
              <a:rPr lang="it-IT" sz="1600" dirty="0"/>
              <a:t>Nel nostro caso andiamo a leggere lo stato di tutti i pin contemporaneamente e lo salviamo in un </a:t>
            </a:r>
            <a:br>
              <a:rPr lang="it-IT" sz="1600" dirty="0"/>
            </a:br>
            <a:r>
              <a:rPr lang="it-IT" sz="1600" i="1" dirty="0"/>
              <a:t>BUFFER CIRCOLARE</a:t>
            </a:r>
            <a:r>
              <a:rPr lang="it-IT" sz="1600" dirty="0"/>
              <a:t>.</a:t>
            </a:r>
          </a:p>
          <a:p>
            <a:r>
              <a:rPr lang="it-IT" sz="1600" b="1" i="1" dirty="0"/>
              <a:t>NOTA BENE, i valori non vengono elaborati immediatamente</a:t>
            </a:r>
          </a:p>
        </p:txBody>
      </p:sp>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52" y="5154369"/>
            <a:ext cx="4171840" cy="717035"/>
          </a:xfrm>
          <a:prstGeom prst="rect">
            <a:avLst/>
          </a:prstGeom>
        </p:spPr>
      </p:pic>
      <p:pic>
        <p:nvPicPr>
          <p:cNvPr id="15" name="Immagin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442" y="3991193"/>
            <a:ext cx="3422110" cy="2769771"/>
          </a:xfrm>
          <a:prstGeom prst="rect">
            <a:avLst/>
          </a:prstGeom>
        </p:spPr>
      </p:pic>
    </p:spTree>
    <p:extLst>
      <p:ext uri="{BB962C8B-B14F-4D97-AF65-F5344CB8AC3E}">
        <p14:creationId xmlns:p14="http://schemas.microsoft.com/office/powerpoint/2010/main" val="354108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4" name="Immagine 3"/>
          <p:cNvPicPr>
            <a:picLocks noChangeAspect="1"/>
          </p:cNvPicPr>
          <p:nvPr/>
        </p:nvPicPr>
        <p:blipFill>
          <a:blip r:embed="rId2"/>
          <a:stretch>
            <a:fillRect/>
          </a:stretch>
        </p:blipFill>
        <p:spPr>
          <a:xfrm>
            <a:off x="545254" y="1226407"/>
            <a:ext cx="10884746" cy="5509673"/>
          </a:xfrm>
          <a:prstGeom prst="rect">
            <a:avLst/>
          </a:prstGeom>
        </p:spPr>
      </p:pic>
      <p:sp>
        <p:nvSpPr>
          <p:cNvPr id="3" name="CasellaDiTesto 2"/>
          <p:cNvSpPr txBox="1"/>
          <p:nvPr/>
        </p:nvSpPr>
        <p:spPr>
          <a:xfrm>
            <a:off x="6648320" y="3326228"/>
            <a:ext cx="5086480"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it-IT" dirty="0"/>
              <a:t>All’interno del </a:t>
            </a:r>
            <a:r>
              <a:rPr lang="it-IT" dirty="0" err="1"/>
              <a:t>loop</a:t>
            </a:r>
            <a:r>
              <a:rPr lang="it-IT" dirty="0"/>
              <a:t>, in ogni ciclo viene elaborata tutta la coda accumulata durante la gestione delle altre routine tramite questo algoritmo </a:t>
            </a:r>
            <a:r>
              <a:rPr lang="it-IT" dirty="0">
                <a:sym typeface="Wingdings" panose="05000000000000000000" pitchFamily="2" charset="2"/>
              </a:rPr>
              <a:t></a:t>
            </a:r>
            <a:endParaRPr lang="it-IT" dirty="0"/>
          </a:p>
          <a:p>
            <a:endParaRPr lang="it-IT" dirty="0"/>
          </a:p>
          <a:p>
            <a:r>
              <a:rPr lang="it-IT" dirty="0"/>
              <a:t>Per elaborare tutti e 6 gli Encoder impiega: </a:t>
            </a:r>
          </a:p>
          <a:p>
            <a:pPr marL="285750" indent="-285750">
              <a:buFont typeface="Arial" panose="020B0604020202020204" pitchFamily="34" charset="0"/>
              <a:buChar char="•"/>
            </a:pPr>
            <a:r>
              <a:rPr lang="it-IT" dirty="0"/>
              <a:t>~186 colpi di Clock (~80KHz)</a:t>
            </a:r>
          </a:p>
          <a:p>
            <a:r>
              <a:rPr lang="it-IT" dirty="0"/>
              <a:t>Quindi la frequenza massima di arrivo è lievemente inferiore dovendo gestire le altre routine, approssimiamo circa a 65KHz per stare in sicurezza</a:t>
            </a:r>
          </a:p>
          <a:p>
            <a:r>
              <a:rPr lang="it-IT" dirty="0"/>
              <a:t>Noi non superiamo i 2 KHz a Encoder</a:t>
            </a:r>
          </a:p>
        </p:txBody>
      </p:sp>
    </p:spTree>
    <p:extLst>
      <p:ext uri="{BB962C8B-B14F-4D97-AF65-F5344CB8AC3E}">
        <p14:creationId xmlns:p14="http://schemas.microsoft.com/office/powerpoint/2010/main" val="125215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4040294" y="193040"/>
            <a:ext cx="5012266" cy="1320800"/>
          </a:xfrm>
        </p:spPr>
        <p:txBody>
          <a:bodyPr/>
          <a:lstStyle/>
          <a:p>
            <a:r>
              <a:rPr lang="it-IT" dirty="0"/>
              <a:t>Encoder &amp; MicroSwitch</a:t>
            </a:r>
          </a:p>
        </p:txBody>
      </p:sp>
      <p:pic>
        <p:nvPicPr>
          <p:cNvPr id="4" name="homm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 y="193040"/>
            <a:ext cx="3705014" cy="6586691"/>
          </a:xfrm>
          <a:prstGeom prst="rect">
            <a:avLst/>
          </a:prstGeom>
        </p:spPr>
      </p:pic>
      <p:sp>
        <p:nvSpPr>
          <p:cNvPr id="5" name="CasellaDiTesto 4"/>
          <p:cNvSpPr txBox="1"/>
          <p:nvPr/>
        </p:nvSpPr>
        <p:spPr>
          <a:xfrm>
            <a:off x="4287520" y="1016000"/>
            <a:ext cx="5821680" cy="535531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La strategia di </a:t>
            </a:r>
            <a:r>
              <a:rPr lang="it-IT" dirty="0" err="1"/>
              <a:t>Homming</a:t>
            </a:r>
            <a:r>
              <a:rPr lang="it-IT" dirty="0"/>
              <a:t> consiste nel muovere singolarmente i motori fino a trovare i MicroSwitch della home.</a:t>
            </a:r>
          </a:p>
          <a:p>
            <a:pPr marL="342900" indent="-342900">
              <a:buFont typeface="+mj-lt"/>
              <a:buAutoNum type="arabicPeriod"/>
            </a:pPr>
            <a:r>
              <a:rPr lang="it-IT" dirty="0"/>
              <a:t>Si inizia con l’avambraccio che sale cercando la home</a:t>
            </a:r>
          </a:p>
          <a:p>
            <a:pPr marL="342900" indent="-342900">
              <a:buFont typeface="+mj-lt"/>
              <a:buAutoNum type="arabicPeriod"/>
            </a:pPr>
            <a:r>
              <a:rPr lang="it-IT" dirty="0"/>
              <a:t>Successivamente inizia la ricerca il gomito</a:t>
            </a:r>
          </a:p>
          <a:p>
            <a:pPr marL="342900" indent="-342900">
              <a:buFont typeface="+mj-lt"/>
              <a:buAutoNum type="arabicPeriod"/>
            </a:pPr>
            <a:r>
              <a:rPr lang="it-IT" dirty="0"/>
              <a:t>Polso e pinza hanno i motori a </a:t>
            </a:r>
            <a:r>
              <a:rPr lang="it-IT" b="1" i="1" dirty="0"/>
              <a:t>controllo differenziale</a:t>
            </a:r>
            <a:r>
              <a:rPr lang="it-IT" dirty="0"/>
              <a:t>, vanno per tanto cercati insieme:</a:t>
            </a:r>
          </a:p>
          <a:p>
            <a:pPr marL="800100" lvl="1" indent="-342900">
              <a:buFont typeface="Arial" panose="020B0604020202020204" pitchFamily="34" charset="0"/>
              <a:buChar char="•"/>
            </a:pPr>
            <a:r>
              <a:rPr lang="it-IT" dirty="0"/>
              <a:t>Si cerca la home del ROLL</a:t>
            </a:r>
          </a:p>
          <a:p>
            <a:pPr marL="800100" lvl="1" indent="-342900">
              <a:buFont typeface="Arial" panose="020B0604020202020204" pitchFamily="34" charset="0"/>
              <a:buChar char="•"/>
            </a:pPr>
            <a:r>
              <a:rPr lang="it-IT" dirty="0"/>
              <a:t>Si cerca la home del PITCH</a:t>
            </a:r>
          </a:p>
          <a:p>
            <a:pPr marL="342900" indent="-342900">
              <a:buFont typeface="+mj-lt"/>
              <a:buAutoNum type="arabicPeriod"/>
            </a:pPr>
            <a:r>
              <a:rPr lang="it-IT" dirty="0"/>
              <a:t>Trovata questa PSEUDO HOME, viene </a:t>
            </a:r>
            <a:r>
              <a:rPr lang="it-IT" dirty="0" err="1"/>
              <a:t>ri</a:t>
            </a:r>
            <a:r>
              <a:rPr lang="it-IT" dirty="0"/>
              <a:t>-eseguito il ciclo, per garantire che la posizione raggiunta sia vera e non influenzata dagli spostamenti degli altri link</a:t>
            </a:r>
          </a:p>
          <a:p>
            <a:pPr marL="342900" indent="-342900">
              <a:buFont typeface="+mj-lt"/>
              <a:buAutoNum type="arabicPeriod"/>
            </a:pPr>
            <a:r>
              <a:rPr lang="it-IT" dirty="0"/>
              <a:t>Viene cercata la home della base</a:t>
            </a:r>
          </a:p>
          <a:p>
            <a:pPr marL="342900" indent="-342900">
              <a:buFont typeface="+mj-lt"/>
              <a:buAutoNum type="arabicPeriod"/>
            </a:pPr>
            <a:endParaRPr lang="it-IT" dirty="0"/>
          </a:p>
          <a:p>
            <a:r>
              <a:rPr lang="it-IT" dirty="0"/>
              <a:t>Al termine tutti gli encoder vengono messi a 0 e la procedura è terminata.</a:t>
            </a:r>
          </a:p>
          <a:p>
            <a:pPr marL="342900" indent="-342900">
              <a:buFont typeface="+mj-lt"/>
              <a:buAutoNum type="arabicPeriod"/>
            </a:pPr>
            <a:endParaRPr lang="it-IT" dirty="0"/>
          </a:p>
        </p:txBody>
      </p:sp>
    </p:spTree>
    <p:extLst>
      <p:ext uri="{BB962C8B-B14F-4D97-AF65-F5344CB8AC3E}">
        <p14:creationId xmlns:p14="http://schemas.microsoft.com/office/powerpoint/2010/main" val="64026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Comunicazione Arduino e </a:t>
            </a:r>
            <a:r>
              <a:rPr lang="it-IT" dirty="0" err="1"/>
              <a:t>Raspberry</a:t>
            </a:r>
            <a:endParaRPr lang="it-IT" dirty="0"/>
          </a:p>
        </p:txBody>
      </p:sp>
      <p:pic>
        <p:nvPicPr>
          <p:cNvPr id="12" name="Immagine 11">
            <a:extLst>
              <a:ext uri="{FF2B5EF4-FFF2-40B4-BE49-F238E27FC236}">
                <a16:creationId xmlns:a16="http://schemas.microsoft.com/office/drawing/2014/main" id="{805C7DBF-F97D-44F9-9A3C-9CF78BC210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7334" y="1980276"/>
            <a:ext cx="4187736" cy="2851150"/>
          </a:xfrm>
          <a:prstGeom prst="rect">
            <a:avLst/>
          </a:prstGeom>
        </p:spPr>
      </p:pic>
      <p:pic>
        <p:nvPicPr>
          <p:cNvPr id="15" name="Immagine 14">
            <a:extLst>
              <a:ext uri="{FF2B5EF4-FFF2-40B4-BE49-F238E27FC236}">
                <a16:creationId xmlns:a16="http://schemas.microsoft.com/office/drawing/2014/main" id="{A0993628-4A4A-41A8-A501-C9720F88B4E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17432" y="1600200"/>
            <a:ext cx="3035937" cy="3835400"/>
          </a:xfrm>
          <a:prstGeom prst="rect">
            <a:avLst/>
          </a:prstGeom>
        </p:spPr>
      </p:pic>
      <p:sp>
        <p:nvSpPr>
          <p:cNvPr id="3" name="Freccia bidirezionale orizzontale 2"/>
          <p:cNvSpPr/>
          <p:nvPr/>
        </p:nvSpPr>
        <p:spPr>
          <a:xfrm>
            <a:off x="4961240" y="2942863"/>
            <a:ext cx="2269519" cy="9259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SPI</a:t>
            </a:r>
          </a:p>
        </p:txBody>
      </p:sp>
    </p:spTree>
    <p:extLst>
      <p:ext uri="{BB962C8B-B14F-4D97-AF65-F5344CB8AC3E}">
        <p14:creationId xmlns:p14="http://schemas.microsoft.com/office/powerpoint/2010/main" val="383752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Software Arduino e </a:t>
            </a:r>
            <a:r>
              <a:rPr lang="it-IT" dirty="0" err="1"/>
              <a:t>Raspberry</a:t>
            </a:r>
            <a:r>
              <a:rPr lang="it-IT" dirty="0"/>
              <a:t> </a:t>
            </a:r>
            <a:r>
              <a:rPr lang="it-IT" dirty="0" err="1"/>
              <a:t>Pi</a:t>
            </a:r>
            <a:endParaRPr lang="it-IT" dirty="0"/>
          </a:p>
        </p:txBody>
      </p:sp>
      <p:pic>
        <p:nvPicPr>
          <p:cNvPr id="5" name="Segnaposto contenuto 4">
            <a:extLst>
              <a:ext uri="{FF2B5EF4-FFF2-40B4-BE49-F238E27FC236}">
                <a16:creationId xmlns:a16="http://schemas.microsoft.com/office/drawing/2014/main" id="{8F57D83A-1C53-4D65-B864-3809E70B3448}"/>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3491" t="48679" r="42264" b="19620"/>
          <a:stretch/>
        </p:blipFill>
        <p:spPr>
          <a:xfrm>
            <a:off x="2455334" y="1351281"/>
            <a:ext cx="5672666" cy="5110479"/>
          </a:xfrm>
        </p:spPr>
      </p:pic>
    </p:spTree>
    <p:extLst>
      <p:ext uri="{BB962C8B-B14F-4D97-AF65-F5344CB8AC3E}">
        <p14:creationId xmlns:p14="http://schemas.microsoft.com/office/powerpoint/2010/main" val="313289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3F6B431-DCEF-4883-B5AA-E10C6CEF6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33499"/>
            <a:ext cx="8987366" cy="5360259"/>
          </a:xfrm>
        </p:spPr>
      </p:pic>
      <p:sp>
        <p:nvSpPr>
          <p:cNvPr id="6" name="Titolo 1">
            <a:extLst>
              <a:ext uri="{FF2B5EF4-FFF2-40B4-BE49-F238E27FC236}">
                <a16:creationId xmlns:a16="http://schemas.microsoft.com/office/drawing/2014/main" id="{A07382C2-4D72-4913-AD32-A1B6DB9A829E}"/>
              </a:ext>
            </a:extLst>
          </p:cNvPr>
          <p:cNvSpPr>
            <a:spLocks noGrp="1"/>
          </p:cNvSpPr>
          <p:nvPr>
            <p:ph type="title"/>
          </p:nvPr>
        </p:nvSpPr>
        <p:spPr>
          <a:xfrm>
            <a:off x="677334" y="609600"/>
            <a:ext cx="8596668" cy="723900"/>
          </a:xfrm>
        </p:spPr>
        <p:txBody>
          <a:bodyPr/>
          <a:lstStyle/>
          <a:p>
            <a:r>
              <a:rPr lang="it-IT" dirty="0"/>
              <a:t>Software Arduino e </a:t>
            </a:r>
            <a:r>
              <a:rPr lang="it-IT" dirty="0" err="1"/>
              <a:t>Raspberry</a:t>
            </a:r>
            <a:endParaRPr lang="it-IT" dirty="0"/>
          </a:p>
        </p:txBody>
      </p:sp>
      <p:sp>
        <p:nvSpPr>
          <p:cNvPr id="2" name="Rettangolo 1"/>
          <p:cNvSpPr/>
          <p:nvPr/>
        </p:nvSpPr>
        <p:spPr>
          <a:xfrm>
            <a:off x="4429760" y="3931920"/>
            <a:ext cx="2367280" cy="88392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p:cNvSpPr/>
          <p:nvPr/>
        </p:nvSpPr>
        <p:spPr>
          <a:xfrm>
            <a:off x="7752080" y="4429760"/>
            <a:ext cx="1818640" cy="30480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Tree>
    <p:extLst>
      <p:ext uri="{BB962C8B-B14F-4D97-AF65-F5344CB8AC3E}">
        <p14:creationId xmlns:p14="http://schemas.microsoft.com/office/powerpoint/2010/main" val="71723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7B95F-47DD-4729-BCE4-3CCFFA4F455A}"/>
              </a:ext>
            </a:extLst>
          </p:cNvPr>
          <p:cNvSpPr>
            <a:spLocks noGrp="1"/>
          </p:cNvSpPr>
          <p:nvPr>
            <p:ph type="title"/>
          </p:nvPr>
        </p:nvSpPr>
        <p:spPr/>
        <p:txBody>
          <a:bodyPr/>
          <a:lstStyle/>
          <a:p>
            <a:r>
              <a:rPr lang="it-IT" dirty="0"/>
              <a:t>SPI</a:t>
            </a:r>
          </a:p>
        </p:txBody>
      </p:sp>
      <p:pic>
        <p:nvPicPr>
          <p:cNvPr id="5" name="Segnaposto contenuto 4">
            <a:extLst>
              <a:ext uri="{FF2B5EF4-FFF2-40B4-BE49-F238E27FC236}">
                <a16:creationId xmlns:a16="http://schemas.microsoft.com/office/drawing/2014/main" id="{DAAF171D-E987-4F21-8F12-604461EF3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8634" y="1027833"/>
            <a:ext cx="5723466" cy="5220567"/>
          </a:xfrm>
        </p:spPr>
      </p:pic>
      <p:sp>
        <p:nvSpPr>
          <p:cNvPr id="7" name="CasellaDiTesto 6">
            <a:extLst>
              <a:ext uri="{FF2B5EF4-FFF2-40B4-BE49-F238E27FC236}">
                <a16:creationId xmlns:a16="http://schemas.microsoft.com/office/drawing/2014/main" id="{10E0143B-2894-464F-BC4F-C3EC096C9966}"/>
              </a:ext>
            </a:extLst>
          </p:cNvPr>
          <p:cNvSpPr txBox="1"/>
          <p:nvPr/>
        </p:nvSpPr>
        <p:spPr>
          <a:xfrm>
            <a:off x="304800" y="1625160"/>
            <a:ext cx="5482166" cy="4801314"/>
          </a:xfrm>
          <a:prstGeom prst="rect">
            <a:avLst/>
          </a:prstGeom>
          <a:noFill/>
        </p:spPr>
        <p:txBody>
          <a:bodyPr wrap="square" rtlCol="0">
            <a:spAutoFit/>
          </a:bodyPr>
          <a:lstStyle/>
          <a:p>
            <a:r>
              <a:rPr lang="it-IT" dirty="0"/>
              <a:t>La SPI è una connessione full duplex sincrona, ovvero i due interlocutori parlano contemporaneamente e con la stessa lunghezza di dati alla velocità imposta dal master (nel nostro caso il </a:t>
            </a:r>
            <a:r>
              <a:rPr lang="it-IT" dirty="0" err="1"/>
              <a:t>raspberry</a:t>
            </a:r>
            <a:r>
              <a:rPr lang="it-IT" dirty="0"/>
              <a:t> </a:t>
            </a:r>
            <a:r>
              <a:rPr lang="it-IT" dirty="0" err="1"/>
              <a:t>pi</a:t>
            </a:r>
            <a:r>
              <a:rPr lang="it-IT" dirty="0"/>
              <a:t>)</a:t>
            </a:r>
          </a:p>
          <a:p>
            <a:r>
              <a:rPr lang="it-IT" dirty="0"/>
              <a:t>Il significato dei pin è:</a:t>
            </a:r>
          </a:p>
          <a:p>
            <a:pPr marL="285750" indent="-285750">
              <a:buFont typeface="Arial" panose="020B0604020202020204" pitchFamily="34" charset="0"/>
              <a:buChar char="•"/>
            </a:pPr>
            <a:r>
              <a:rPr lang="it-IT" dirty="0"/>
              <a:t>MISO = Master In Slave Out</a:t>
            </a:r>
          </a:p>
          <a:p>
            <a:pPr marL="285750" indent="-285750">
              <a:buFont typeface="Arial" panose="020B0604020202020204" pitchFamily="34" charset="0"/>
              <a:buChar char="•"/>
            </a:pPr>
            <a:r>
              <a:rPr lang="it-IT" dirty="0"/>
              <a:t>MOSI = Master Out Slave In</a:t>
            </a:r>
          </a:p>
          <a:p>
            <a:pPr marL="285750" indent="-285750">
              <a:buFont typeface="Arial" panose="020B0604020202020204" pitchFamily="34" charset="0"/>
              <a:buChar char="•"/>
            </a:pPr>
            <a:r>
              <a:rPr lang="it-IT" dirty="0"/>
              <a:t>SCK = Clock</a:t>
            </a:r>
          </a:p>
          <a:p>
            <a:pPr marL="285750" indent="-285750">
              <a:buFont typeface="Arial" panose="020B0604020202020204" pitchFamily="34" charset="0"/>
              <a:buChar char="•"/>
            </a:pPr>
            <a:r>
              <a:rPr lang="it-IT" dirty="0"/>
              <a:t>SS = Slave Select</a:t>
            </a:r>
          </a:p>
          <a:p>
            <a:r>
              <a:rPr lang="it-IT" dirty="0"/>
              <a:t>Il dispositivo è in grado di generare interrupt quando viene completata una trasmissione (8 bit)</a:t>
            </a:r>
          </a:p>
          <a:p>
            <a:r>
              <a:rPr lang="it-IT" dirty="0"/>
              <a:t>Il nostro lavoro è consistito nel progettare un protocollo in cui il primo byte indica il tipo di pacchetto che si vuole trasmettere e successivamente vengono inviati dati da ambo le parti</a:t>
            </a:r>
          </a:p>
        </p:txBody>
      </p:sp>
    </p:spTree>
    <p:extLst>
      <p:ext uri="{BB962C8B-B14F-4D97-AF65-F5344CB8AC3E}">
        <p14:creationId xmlns:p14="http://schemas.microsoft.com/office/powerpoint/2010/main" val="166280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55E04A-57F3-49B3-99D3-D14FF5FAE3D0}"/>
              </a:ext>
            </a:extLst>
          </p:cNvPr>
          <p:cNvSpPr>
            <a:spLocks noGrp="1"/>
          </p:cNvSpPr>
          <p:nvPr>
            <p:ph type="title"/>
          </p:nvPr>
        </p:nvSpPr>
        <p:spPr>
          <a:xfrm>
            <a:off x="677334" y="609600"/>
            <a:ext cx="8949266" cy="1320800"/>
          </a:xfrm>
        </p:spPr>
        <p:txBody>
          <a:bodyPr/>
          <a:lstStyle/>
          <a:p>
            <a:r>
              <a:rPr lang="it-IT" dirty="0"/>
              <a:t>Ma come funziona una comunicazione SPI?</a:t>
            </a:r>
          </a:p>
        </p:txBody>
      </p:sp>
      <p:pic>
        <p:nvPicPr>
          <p:cNvPr id="11" name="Segnaposto contenuto 10">
            <a:extLst>
              <a:ext uri="{FF2B5EF4-FFF2-40B4-BE49-F238E27FC236}">
                <a16:creationId xmlns:a16="http://schemas.microsoft.com/office/drawing/2014/main" id="{B6992E3B-1DE0-45E3-9693-538E8CD21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844" y="1930400"/>
            <a:ext cx="4666456" cy="1866582"/>
          </a:xfrm>
        </p:spPr>
      </p:pic>
      <p:pic>
        <p:nvPicPr>
          <p:cNvPr id="13" name="Immagine 12">
            <a:extLst>
              <a:ext uri="{FF2B5EF4-FFF2-40B4-BE49-F238E27FC236}">
                <a16:creationId xmlns:a16="http://schemas.microsoft.com/office/drawing/2014/main" id="{8E138D34-51F4-4F10-BD07-79FFECC94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350" y="2011203"/>
            <a:ext cx="5448300" cy="1704975"/>
          </a:xfrm>
          <a:prstGeom prst="rect">
            <a:avLst/>
          </a:prstGeom>
        </p:spPr>
      </p:pic>
      <p:sp>
        <p:nvSpPr>
          <p:cNvPr id="14" name="CasellaDiTesto 13">
            <a:extLst>
              <a:ext uri="{FF2B5EF4-FFF2-40B4-BE49-F238E27FC236}">
                <a16:creationId xmlns:a16="http://schemas.microsoft.com/office/drawing/2014/main" id="{61A38113-6D70-41A1-8D22-191D115AF407}"/>
              </a:ext>
            </a:extLst>
          </p:cNvPr>
          <p:cNvSpPr txBox="1"/>
          <p:nvPr/>
        </p:nvSpPr>
        <p:spPr>
          <a:xfrm>
            <a:off x="647700" y="4064000"/>
            <a:ext cx="6235700" cy="1200329"/>
          </a:xfrm>
          <a:prstGeom prst="rect">
            <a:avLst/>
          </a:prstGeom>
          <a:noFill/>
        </p:spPr>
        <p:txBody>
          <a:bodyPr wrap="square" rtlCol="0">
            <a:spAutoFit/>
          </a:bodyPr>
          <a:lstStyle/>
          <a:p>
            <a:r>
              <a:rPr lang="it-IT" dirty="0"/>
              <a:t>Qui potete vedere la connessione logica che avviene tra i due dispositivi, i quali ad ogni colpo di clock del master faranno shiftare di 1 bit. Di conseguenza per ogni blocco di dati saranno necessari 8 colpi di clock.</a:t>
            </a:r>
          </a:p>
        </p:txBody>
      </p:sp>
    </p:spTree>
    <p:extLst>
      <p:ext uri="{BB962C8B-B14F-4D97-AF65-F5344CB8AC3E}">
        <p14:creationId xmlns:p14="http://schemas.microsoft.com/office/powerpoint/2010/main" val="365226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CE80F-EF90-47BE-B250-17CE300EABA0}"/>
              </a:ext>
            </a:extLst>
          </p:cNvPr>
          <p:cNvSpPr>
            <a:spLocks noGrp="1"/>
          </p:cNvSpPr>
          <p:nvPr>
            <p:ph type="title"/>
          </p:nvPr>
        </p:nvSpPr>
        <p:spPr/>
        <p:txBody>
          <a:bodyPr/>
          <a:lstStyle/>
          <a:p>
            <a:r>
              <a:rPr lang="it-IT" dirty="0"/>
              <a:t>Ma come funziona una comunicazione SPI?</a:t>
            </a:r>
          </a:p>
        </p:txBody>
      </p:sp>
      <p:pic>
        <p:nvPicPr>
          <p:cNvPr id="12" name="Segnaposto contenuto 11">
            <a:extLst>
              <a:ext uri="{FF2B5EF4-FFF2-40B4-BE49-F238E27FC236}">
                <a16:creationId xmlns:a16="http://schemas.microsoft.com/office/drawing/2014/main" id="{1D54FABD-136F-43B8-A779-88698A33D6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444" y="2226450"/>
            <a:ext cx="8596312" cy="3190913"/>
          </a:xfrm>
        </p:spPr>
      </p:pic>
    </p:spTree>
    <p:extLst>
      <p:ext uri="{BB962C8B-B14F-4D97-AF65-F5344CB8AC3E}">
        <p14:creationId xmlns:p14="http://schemas.microsoft.com/office/powerpoint/2010/main" val="38834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4C9F0-BEB1-40F7-8BA5-4EE1A9A52C0C}"/>
              </a:ext>
            </a:extLst>
          </p:cNvPr>
          <p:cNvSpPr>
            <a:spLocks noGrp="1"/>
          </p:cNvSpPr>
          <p:nvPr>
            <p:ph type="title"/>
          </p:nvPr>
        </p:nvSpPr>
        <p:spPr>
          <a:xfrm>
            <a:off x="248517" y="80019"/>
            <a:ext cx="5349827" cy="715209"/>
          </a:xfrm>
        </p:spPr>
        <p:txBody>
          <a:bodyPr/>
          <a:lstStyle/>
          <a:p>
            <a:pPr algn="ctr"/>
            <a:r>
              <a:rPr lang="it-IT" dirty="0"/>
              <a:t>Cosa abbiamo fatto:</a:t>
            </a:r>
          </a:p>
        </p:txBody>
      </p:sp>
      <p:pic>
        <p:nvPicPr>
          <p:cNvPr id="5" name="Segnaposto contenuto 4">
            <a:extLst>
              <a:ext uri="{FF2B5EF4-FFF2-40B4-BE49-F238E27FC236}">
                <a16:creationId xmlns:a16="http://schemas.microsoft.com/office/drawing/2014/main" id="{0B477F73-A545-4A21-BD35-82102A141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8" y="214103"/>
            <a:ext cx="4140000" cy="5247809"/>
          </a:xfrm>
        </p:spPr>
      </p:pic>
      <p:sp>
        <p:nvSpPr>
          <p:cNvPr id="9" name="Freccia a destra 8">
            <a:extLst>
              <a:ext uri="{FF2B5EF4-FFF2-40B4-BE49-F238E27FC236}">
                <a16:creationId xmlns:a16="http://schemas.microsoft.com/office/drawing/2014/main" id="{C2C0BD8B-548E-4767-A691-E86683FF842A}"/>
              </a:ext>
            </a:extLst>
          </p:cNvPr>
          <p:cNvSpPr/>
          <p:nvPr/>
        </p:nvSpPr>
        <p:spPr>
          <a:xfrm>
            <a:off x="4587992" y="2242803"/>
            <a:ext cx="2005666" cy="1995055"/>
          </a:xfrm>
          <a:prstGeom prst="rightArrow">
            <a:avLst>
              <a:gd name="adj1" fmla="val 51018"/>
              <a:gd name="adj2" fmla="val 39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Abbiamo creato</a:t>
            </a:r>
          </a:p>
        </p:txBody>
      </p:sp>
      <p:pic>
        <p:nvPicPr>
          <p:cNvPr id="11" name="Immagine 10">
            <a:extLst>
              <a:ext uri="{FF2B5EF4-FFF2-40B4-BE49-F238E27FC236}">
                <a16:creationId xmlns:a16="http://schemas.microsoft.com/office/drawing/2014/main" id="{CBE972CF-4BED-406A-A733-FE17CAB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 y="968537"/>
            <a:ext cx="4140000" cy="4623002"/>
          </a:xfrm>
          <a:prstGeom prst="rect">
            <a:avLst/>
          </a:prstGeom>
        </p:spPr>
      </p:pic>
      <p:sp>
        <p:nvSpPr>
          <p:cNvPr id="12" name="CasellaDiTesto 11">
            <a:extLst>
              <a:ext uri="{FF2B5EF4-FFF2-40B4-BE49-F238E27FC236}">
                <a16:creationId xmlns:a16="http://schemas.microsoft.com/office/drawing/2014/main" id="{6382398E-D013-4A6E-B093-E444E30CC974}"/>
              </a:ext>
            </a:extLst>
          </p:cNvPr>
          <p:cNvSpPr txBox="1"/>
          <p:nvPr/>
        </p:nvSpPr>
        <p:spPr>
          <a:xfrm>
            <a:off x="332595" y="5685433"/>
            <a:ext cx="4055922" cy="1200329"/>
          </a:xfrm>
          <a:prstGeom prst="rect">
            <a:avLst/>
          </a:prstGeom>
          <a:noFill/>
        </p:spPr>
        <p:txBody>
          <a:bodyPr wrap="square" rtlCol="0">
            <a:spAutoFit/>
          </a:bodyPr>
          <a:lstStyle/>
          <a:p>
            <a:pPr marL="285750" indent="-285750">
              <a:buFont typeface="Arial" panose="020B0604020202020204" pitchFamily="34" charset="0"/>
              <a:buChar char="•"/>
            </a:pPr>
            <a:r>
              <a:rPr lang="it-IT" dirty="0"/>
              <a:t>Alimentatore ingombrante</a:t>
            </a:r>
          </a:p>
          <a:p>
            <a:pPr marL="285750" indent="-285750">
              <a:buFont typeface="Arial" panose="020B0604020202020204" pitchFamily="34" charset="0"/>
              <a:buChar char="•"/>
            </a:pPr>
            <a:r>
              <a:rPr lang="it-IT" dirty="0"/>
              <a:t>Controllo basico</a:t>
            </a:r>
          </a:p>
          <a:p>
            <a:pPr marL="285750" indent="-285750">
              <a:buFont typeface="Arial" panose="020B0604020202020204" pitchFamily="34" charset="0"/>
              <a:buChar char="•"/>
            </a:pPr>
            <a:r>
              <a:rPr lang="it-IT" dirty="0"/>
              <a:t>Lavoro non parallelo</a:t>
            </a:r>
          </a:p>
          <a:p>
            <a:pPr marL="285750" indent="-285750">
              <a:buFont typeface="Arial" panose="020B0604020202020204" pitchFamily="34" charset="0"/>
              <a:buChar char="•"/>
            </a:pPr>
            <a:r>
              <a:rPr lang="it-IT" dirty="0"/>
              <a:t>Potenze limitate</a:t>
            </a:r>
          </a:p>
        </p:txBody>
      </p:sp>
      <p:sp>
        <p:nvSpPr>
          <p:cNvPr id="13" name="CasellaDiTesto 12">
            <a:extLst>
              <a:ext uri="{FF2B5EF4-FFF2-40B4-BE49-F238E27FC236}">
                <a16:creationId xmlns:a16="http://schemas.microsoft.com/office/drawing/2014/main" id="{7CAB3D95-A371-482D-B62D-A0CAF2D46246}"/>
              </a:ext>
            </a:extLst>
          </p:cNvPr>
          <p:cNvSpPr txBox="1"/>
          <p:nvPr/>
        </p:nvSpPr>
        <p:spPr>
          <a:xfrm>
            <a:off x="5821680" y="5577212"/>
            <a:ext cx="61827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it-IT" dirty="0"/>
              <a:t>Tutto il sistema grande quanto il vecchio alimentatore</a:t>
            </a:r>
          </a:p>
          <a:p>
            <a:pPr marL="285750" indent="-285750">
              <a:buFont typeface="Arial" panose="020B0604020202020204" pitchFamily="34" charset="0"/>
              <a:buChar char="•"/>
            </a:pPr>
            <a:r>
              <a:rPr lang="it-IT" dirty="0"/>
              <a:t>Controllo parallelo dei motori e sensori</a:t>
            </a:r>
          </a:p>
          <a:p>
            <a:pPr marL="285750" indent="-285750">
              <a:buFont typeface="Arial" panose="020B0604020202020204" pitchFamily="34" charset="0"/>
              <a:buChar char="•"/>
            </a:pPr>
            <a:r>
              <a:rPr lang="it-IT" dirty="0"/>
              <a:t>Encoder senza perdita dati</a:t>
            </a:r>
          </a:p>
          <a:p>
            <a:pPr marL="285750" indent="-285750">
              <a:buFont typeface="Arial" panose="020B0604020202020204" pitchFamily="34" charset="0"/>
              <a:buChar char="•"/>
            </a:pPr>
            <a:r>
              <a:rPr lang="it-IT" dirty="0"/>
              <a:t>Salvataggio impostazioni sul driver</a:t>
            </a:r>
          </a:p>
        </p:txBody>
      </p:sp>
    </p:spTree>
    <p:extLst>
      <p:ext uri="{BB962C8B-B14F-4D97-AF65-F5344CB8AC3E}">
        <p14:creationId xmlns:p14="http://schemas.microsoft.com/office/powerpoint/2010/main" val="51849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BECC0-EA20-4A09-ACE0-BC8DE1631C4E}"/>
              </a:ext>
            </a:extLst>
          </p:cNvPr>
          <p:cNvSpPr>
            <a:spLocks noGrp="1"/>
          </p:cNvSpPr>
          <p:nvPr>
            <p:ph type="title"/>
          </p:nvPr>
        </p:nvSpPr>
        <p:spPr>
          <a:xfrm>
            <a:off x="677334" y="609600"/>
            <a:ext cx="8596668" cy="787400"/>
          </a:xfrm>
        </p:spPr>
        <p:txBody>
          <a:bodyPr/>
          <a:lstStyle/>
          <a:p>
            <a:r>
              <a:rPr lang="it-IT" dirty="0"/>
              <a:t>Cosa è stato fatto sulla </a:t>
            </a:r>
            <a:r>
              <a:rPr lang="it-IT" dirty="0" err="1"/>
              <a:t>Raspberry</a:t>
            </a:r>
            <a:r>
              <a:rPr lang="it-IT" dirty="0"/>
              <a:t> </a:t>
            </a:r>
            <a:r>
              <a:rPr lang="it-IT" dirty="0" err="1"/>
              <a:t>Pi</a:t>
            </a:r>
            <a:r>
              <a:rPr lang="it-IT" dirty="0"/>
              <a:t>?</a:t>
            </a:r>
          </a:p>
        </p:txBody>
      </p:sp>
      <p:sp>
        <p:nvSpPr>
          <p:cNvPr id="6" name="CasellaDiTesto 5"/>
          <p:cNvSpPr txBox="1"/>
          <p:nvPr/>
        </p:nvSpPr>
        <p:spPr>
          <a:xfrm>
            <a:off x="677334" y="1265178"/>
            <a:ext cx="9926320" cy="2585323"/>
          </a:xfrm>
          <a:prstGeom prst="rect">
            <a:avLst/>
          </a:prstGeom>
          <a:noFill/>
        </p:spPr>
        <p:txBody>
          <a:bodyPr wrap="square" rtlCol="0">
            <a:spAutoFit/>
          </a:bodyPr>
          <a:lstStyle/>
          <a:p>
            <a:r>
              <a:rPr lang="it-IT" dirty="0"/>
              <a:t>E’ stata utilizzata la libreria di sistema &lt;</a:t>
            </a:r>
            <a:r>
              <a:rPr lang="it-IT" dirty="0" err="1"/>
              <a:t>linux</a:t>
            </a:r>
            <a:r>
              <a:rPr lang="it-IT" dirty="0"/>
              <a:t>/</a:t>
            </a:r>
            <a:r>
              <a:rPr lang="it-IT" dirty="0" err="1"/>
              <a:t>spi</a:t>
            </a:r>
            <a:r>
              <a:rPr lang="it-IT" dirty="0"/>
              <a:t>/</a:t>
            </a:r>
            <a:r>
              <a:rPr lang="it-IT" dirty="0" err="1"/>
              <a:t>spidev.h</a:t>
            </a:r>
            <a:r>
              <a:rPr lang="it-IT" dirty="0"/>
              <a:t>&gt; la quale include una gestione lato </a:t>
            </a:r>
            <a:r>
              <a:rPr lang="it-IT" dirty="0" err="1"/>
              <a:t>kernel</a:t>
            </a:r>
            <a:r>
              <a:rPr lang="it-IT" dirty="0"/>
              <a:t> della comunicazione della SPI, lasciando a noi solo il compito di impostare velocità di trasmissione, numero dei byte da inviare e </a:t>
            </a:r>
            <a:r>
              <a:rPr lang="it-IT" dirty="0" err="1"/>
              <a:t>allocamento</a:t>
            </a:r>
            <a:r>
              <a:rPr lang="it-IT" dirty="0"/>
              <a:t> della memoria.</a:t>
            </a:r>
          </a:p>
          <a:p>
            <a:endParaRPr lang="it-IT" dirty="0"/>
          </a:p>
          <a:p>
            <a:r>
              <a:rPr lang="it-IT" dirty="0"/>
              <a:t>E’ stata scritta una libreria in C++ che può essere inclusa in un qualsiasi progetto che utilizza la nostra scheda per governare uno Scorbot</a:t>
            </a:r>
          </a:p>
          <a:p>
            <a:r>
              <a:rPr lang="it-IT" dirty="0"/>
              <a:t>La classe si occupa di mandare messaggi STANDARD all'Arduino il quale è in grado di leggerli ed eseguirli</a:t>
            </a:r>
          </a:p>
          <a:p>
            <a:r>
              <a:rPr lang="it-IT" dirty="0"/>
              <a:t>I possibili comandi sono:</a:t>
            </a:r>
          </a:p>
        </p:txBody>
      </p:sp>
      <p:graphicFrame>
        <p:nvGraphicFramePr>
          <p:cNvPr id="7" name="Tabella 6"/>
          <p:cNvGraphicFramePr>
            <a:graphicFrameLocks noGrp="1"/>
          </p:cNvGraphicFramePr>
          <p:nvPr>
            <p:extLst>
              <p:ext uri="{D42A27DB-BD31-4B8C-83A1-F6EECF244321}">
                <p14:modId xmlns:p14="http://schemas.microsoft.com/office/powerpoint/2010/main" val="1858420638"/>
              </p:ext>
            </p:extLst>
          </p:nvPr>
        </p:nvGraphicFramePr>
        <p:xfrm>
          <a:off x="589281" y="4023221"/>
          <a:ext cx="11074400" cy="2194560"/>
        </p:xfrm>
        <a:graphic>
          <a:graphicData uri="http://schemas.openxmlformats.org/drawingml/2006/table">
            <a:tbl>
              <a:tblPr firstRow="1" bandRow="1">
                <a:tableStyleId>{EB9631B5-78F2-41C9-869B-9F39066F8104}</a:tableStyleId>
              </a:tblPr>
              <a:tblGrid>
                <a:gridCol w="1750172">
                  <a:extLst>
                    <a:ext uri="{9D8B030D-6E8A-4147-A177-3AD203B41FA5}">
                      <a16:colId xmlns:a16="http://schemas.microsoft.com/office/drawing/2014/main" val="476261065"/>
                    </a:ext>
                  </a:extLst>
                </a:gridCol>
                <a:gridCol w="4662114">
                  <a:extLst>
                    <a:ext uri="{9D8B030D-6E8A-4147-A177-3AD203B41FA5}">
                      <a16:colId xmlns:a16="http://schemas.microsoft.com/office/drawing/2014/main" val="1308619905"/>
                    </a:ext>
                  </a:extLst>
                </a:gridCol>
                <a:gridCol w="4662114">
                  <a:extLst>
                    <a:ext uri="{9D8B030D-6E8A-4147-A177-3AD203B41FA5}">
                      <a16:colId xmlns:a16="http://schemas.microsoft.com/office/drawing/2014/main" val="3127909603"/>
                    </a:ext>
                  </a:extLst>
                </a:gridCol>
              </a:tblGrid>
              <a:tr h="360000">
                <a:tc>
                  <a:txBody>
                    <a:bodyPr/>
                    <a:lstStyle/>
                    <a:p>
                      <a:r>
                        <a:rPr lang="it-IT" dirty="0"/>
                        <a:t>Comando</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r>
                        <a:rPr lang="it-IT" dirty="0" err="1"/>
                        <a:t>Raspberry</a:t>
                      </a:r>
                      <a:r>
                        <a:rPr lang="it-IT" dirty="0"/>
                        <a:t> invia</a:t>
                      </a:r>
                    </a:p>
                  </a:txBody>
                  <a:tcPr>
                    <a:lnL>
                      <a:noFill/>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a:t>Raspberry</a:t>
                      </a:r>
                      <a:r>
                        <a:rPr lang="it-IT" dirty="0"/>
                        <a:t> riceve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13241238"/>
                  </a:ext>
                </a:extLst>
              </a:tr>
              <a:tr h="36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a:t>setPWM</a:t>
                      </a:r>
                      <a:endParaRPr lang="it-IT" i="1" dirty="0"/>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Valori dei PWM di tutti i motori</a:t>
                      </a:r>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Conteggio</a:t>
                      </a:r>
                      <a:r>
                        <a:rPr lang="it-IT" baseline="0" dirty="0"/>
                        <a:t> </a:t>
                      </a:r>
                      <a:r>
                        <a:rPr lang="it-IT" dirty="0"/>
                        <a:t>degli ENCODER</a:t>
                      </a:r>
                    </a:p>
                  </a:txBody>
                  <a:tcP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8235817"/>
                  </a:ext>
                </a:extLst>
              </a:tr>
              <a:tr h="360000">
                <a:tc>
                  <a:txBody>
                    <a:bodyPr/>
                    <a:lstStyle/>
                    <a:p>
                      <a:r>
                        <a:rPr lang="it-IT" dirty="0" err="1"/>
                        <a:t>getCurrent</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Ultime letture dei sensori di corrente</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3243309"/>
                  </a:ext>
                </a:extLst>
              </a:tr>
              <a:tr h="360000">
                <a:tc>
                  <a:txBody>
                    <a:bodyPr/>
                    <a:lstStyle/>
                    <a:p>
                      <a:r>
                        <a:rPr lang="it-IT" dirty="0" err="1"/>
                        <a:t>getSetting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Impostazioni salvate sulla EEPROM</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88622920"/>
                  </a:ext>
                </a:extLst>
              </a:tr>
              <a:tr h="360000">
                <a:tc>
                  <a:txBody>
                    <a:bodyPr/>
                    <a:lstStyle/>
                    <a:p>
                      <a:r>
                        <a:rPr lang="it-IT" dirty="0" err="1"/>
                        <a:t>setSetting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Nuovi impostazioni da</a:t>
                      </a:r>
                      <a:r>
                        <a:rPr lang="it-IT" baseline="0" dirty="0"/>
                        <a:t> </a:t>
                      </a:r>
                      <a:r>
                        <a:rPr lang="it-IT" dirty="0"/>
                        <a:t>salvate in EEPROM</a:t>
                      </a:r>
                    </a:p>
                  </a:txBody>
                  <a:tcPr>
                    <a:lnL>
                      <a:noFill/>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5642943"/>
                  </a:ext>
                </a:extLst>
              </a:tr>
              <a:tr h="360000">
                <a:tc>
                  <a:txBody>
                    <a:bodyPr/>
                    <a:lstStyle/>
                    <a:p>
                      <a:r>
                        <a:rPr lang="it-IT" dirty="0" err="1"/>
                        <a:t>goHome</a:t>
                      </a:r>
                      <a:endParaRPr lang="it-IT" dirty="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Attiva la routine di ricerca della Home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7935860"/>
                  </a:ext>
                </a:extLst>
              </a:tr>
            </a:tbl>
          </a:graphicData>
        </a:graphic>
      </p:graphicFrame>
    </p:spTree>
    <p:extLst>
      <p:ext uri="{BB962C8B-B14F-4D97-AF65-F5344CB8AC3E}">
        <p14:creationId xmlns:p14="http://schemas.microsoft.com/office/powerpoint/2010/main" val="1182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585B6-FD4F-4BC3-9A1F-EC4F4D084BA1}"/>
              </a:ext>
            </a:extLst>
          </p:cNvPr>
          <p:cNvSpPr>
            <a:spLocks noGrp="1"/>
          </p:cNvSpPr>
          <p:nvPr>
            <p:ph type="title"/>
          </p:nvPr>
        </p:nvSpPr>
        <p:spPr>
          <a:xfrm>
            <a:off x="677334" y="609600"/>
            <a:ext cx="8596668" cy="772160"/>
          </a:xfrm>
        </p:spPr>
        <p:txBody>
          <a:bodyPr/>
          <a:lstStyle/>
          <a:p>
            <a:r>
              <a:rPr lang="it-IT" dirty="0" err="1"/>
              <a:t>Settings</a:t>
            </a:r>
            <a:r>
              <a:rPr lang="it-IT" dirty="0"/>
              <a:t> personali delle Board</a:t>
            </a:r>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381760"/>
            <a:ext cx="7653549" cy="4378960"/>
          </a:xfrm>
        </p:spPr>
      </p:pic>
    </p:spTree>
    <p:extLst>
      <p:ext uri="{BB962C8B-B14F-4D97-AF65-F5344CB8AC3E}">
        <p14:creationId xmlns:p14="http://schemas.microsoft.com/office/powerpoint/2010/main" val="39058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PID </a:t>
            </a:r>
            <a:r>
              <a:rPr lang="it-IT" dirty="0" err="1"/>
              <a:t>Section</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p:cNvSpPr/>
          <p:nvPr/>
        </p:nvSpPr>
        <p:spPr>
          <a:xfrm>
            <a:off x="7357309" y="3455829"/>
            <a:ext cx="4273860" cy="2387187"/>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33665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277085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19789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98714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2140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382428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744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8527" t="150" r="28598"/>
          <a:stretch/>
        </p:blipFill>
        <p:spPr>
          <a:xfrm>
            <a:off x="4282751" y="1642186"/>
            <a:ext cx="3918857" cy="5004227"/>
          </a:xfrm>
          <a:prstGeom prst="rect">
            <a:avLst/>
          </a:prstGeom>
          <a:ln>
            <a:noFill/>
          </a:ln>
          <a:effectLst>
            <a:softEdge rad="112500"/>
          </a:effectLst>
        </p:spPr>
      </p:pic>
      <p:pic>
        <p:nvPicPr>
          <p:cNvPr id="5" name="Immagine 4">
            <a:extLst>
              <a:ext uri="{FF2B5EF4-FFF2-40B4-BE49-F238E27FC236}">
                <a16:creationId xmlns:a16="http://schemas.microsoft.com/office/drawing/2014/main" id="{20065B3A-1EBB-4DE7-8046-6CF470740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76" y="1642187"/>
            <a:ext cx="2464471" cy="5004227"/>
          </a:xfrm>
          <a:prstGeom prst="rect">
            <a:avLst/>
          </a:prstGeom>
        </p:spPr>
      </p:pic>
      <p:pic>
        <p:nvPicPr>
          <p:cNvPr id="7" name="Immagine 6">
            <a:extLst>
              <a:ext uri="{FF2B5EF4-FFF2-40B4-BE49-F238E27FC236}">
                <a16:creationId xmlns:a16="http://schemas.microsoft.com/office/drawing/2014/main" id="{50A1E546-67F7-4762-B153-CA91CFE264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3494" y="1707502"/>
            <a:ext cx="2743200" cy="4938912"/>
          </a:xfrm>
          <a:prstGeom prst="rect">
            <a:avLst/>
          </a:prstGeom>
        </p:spPr>
      </p:pic>
    </p:spTree>
    <p:extLst>
      <p:ext uri="{BB962C8B-B14F-4D97-AF65-F5344CB8AC3E}">
        <p14:creationId xmlns:p14="http://schemas.microsoft.com/office/powerpoint/2010/main" val="339882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4" name="Titolo 1">
            <a:extLst>
              <a:ext uri="{FF2B5EF4-FFF2-40B4-BE49-F238E27FC236}">
                <a16:creationId xmlns:a16="http://schemas.microsoft.com/office/drawing/2014/main" id="{FD508CA4-6523-4D93-8AD7-C5E87EC6F830}"/>
              </a:ext>
            </a:extLst>
          </p:cNvPr>
          <p:cNvSpPr txBox="1">
            <a:spLocks/>
          </p:cNvSpPr>
          <p:nvPr/>
        </p:nvSpPr>
        <p:spPr>
          <a:xfrm>
            <a:off x="0" y="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a:t>Hardware &amp; Firmware</a:t>
            </a:r>
            <a:endParaRPr lang="it-IT" dirty="0"/>
          </a:p>
        </p:txBody>
      </p:sp>
    </p:spTree>
    <p:extLst>
      <p:ext uri="{BB962C8B-B14F-4D97-AF65-F5344CB8AC3E}">
        <p14:creationId xmlns:p14="http://schemas.microsoft.com/office/powerpoint/2010/main" val="1392018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259638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83952" y="4507576"/>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3576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278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06433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2875781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4" name="Immagine 3">
            <a:extLst>
              <a:ext uri="{FF2B5EF4-FFF2-40B4-BE49-F238E27FC236}">
                <a16:creationId xmlns:a16="http://schemas.microsoft.com/office/drawing/2014/main" id="{2D7F57AF-1E72-48AD-977A-868C4506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02" y="1118587"/>
            <a:ext cx="11485984" cy="5378388"/>
          </a:xfrm>
          <a:prstGeom prst="rect">
            <a:avLst/>
          </a:prstGeom>
          <a:ln w="57150">
            <a:solidFill>
              <a:srgbClr val="FF0000"/>
            </a:solidFill>
          </a:ln>
        </p:spPr>
      </p:pic>
    </p:spTree>
    <p:extLst>
      <p:ext uri="{BB962C8B-B14F-4D97-AF65-F5344CB8AC3E}">
        <p14:creationId xmlns:p14="http://schemas.microsoft.com/office/powerpoint/2010/main" val="25448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4140316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497551"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58901" y="39688"/>
            <a:ext cx="6331960" cy="576184"/>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000" dirty="0"/>
              <a:t>Comunicazione </a:t>
            </a:r>
            <a:r>
              <a:rPr lang="it-IT" sz="3000" dirty="0" err="1"/>
              <a:t>RaspBerry</a:t>
            </a:r>
            <a:r>
              <a:rPr lang="it-IT" sz="3000" dirty="0"/>
              <a:t> - </a:t>
            </a:r>
            <a:r>
              <a:rPr lang="it-IT" sz="3000" dirty="0" err="1"/>
              <a:t>Python</a:t>
            </a:r>
            <a:r>
              <a:rPr lang="it-IT" sz="3000" dirty="0"/>
              <a:t> </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098615"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8048160"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309195" y="3351497"/>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661582" y="3694537"/>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89376"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6124037"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393491"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156097" y="2904920"/>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5530749" y="768528"/>
            <a:ext cx="2360124" cy="22931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746915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A5A0A0B8-E056-3547-85F9-DC1F6299823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4274" y="1792377"/>
            <a:ext cx="805279" cy="1016593"/>
          </a:xfrm>
          <a:prstGeom prst="rect">
            <a:avLst/>
          </a:prstGeom>
        </p:spPr>
      </p:pic>
      <p:sp>
        <p:nvSpPr>
          <p:cNvPr id="12" name="CasellaDiTesto 11">
            <a:extLst>
              <a:ext uri="{FF2B5EF4-FFF2-40B4-BE49-F238E27FC236}">
                <a16:creationId xmlns:a16="http://schemas.microsoft.com/office/drawing/2014/main" id="{320E2F62-D4D5-5D4B-B629-525A6837374C}"/>
              </a:ext>
            </a:extLst>
          </p:cNvPr>
          <p:cNvSpPr txBox="1"/>
          <p:nvPr/>
        </p:nvSpPr>
        <p:spPr>
          <a:xfrm>
            <a:off x="5848021" y="2386917"/>
            <a:ext cx="970250"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Fork</a:t>
            </a:r>
            <a:r>
              <a:rPr lang="it-IT" sz="2200" dirty="0"/>
              <a:t>()</a:t>
            </a:r>
          </a:p>
        </p:txBody>
      </p:sp>
      <p:sp>
        <p:nvSpPr>
          <p:cNvPr id="13" name="Freccia destra 12">
            <a:extLst>
              <a:ext uri="{FF2B5EF4-FFF2-40B4-BE49-F238E27FC236}">
                <a16:creationId xmlns:a16="http://schemas.microsoft.com/office/drawing/2014/main" id="{CE952F09-E9F2-7E47-83E3-6C8C2163EC45}"/>
              </a:ext>
            </a:extLst>
          </p:cNvPr>
          <p:cNvSpPr/>
          <p:nvPr/>
        </p:nvSpPr>
        <p:spPr>
          <a:xfrm>
            <a:off x="1732462" y="2400806"/>
            <a:ext cx="4019817" cy="28825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destra 13">
            <a:extLst>
              <a:ext uri="{FF2B5EF4-FFF2-40B4-BE49-F238E27FC236}">
                <a16:creationId xmlns:a16="http://schemas.microsoft.com/office/drawing/2014/main" id="{391B83CB-4C42-4741-8993-6C297A6BBD19}"/>
              </a:ext>
            </a:extLst>
          </p:cNvPr>
          <p:cNvSpPr/>
          <p:nvPr/>
        </p:nvSpPr>
        <p:spPr>
          <a:xfrm rot="16200000">
            <a:off x="5865268" y="1705535"/>
            <a:ext cx="835689" cy="31065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6C92074E-11C0-9B44-A427-7BB00373736A}"/>
              </a:ext>
            </a:extLst>
          </p:cNvPr>
          <p:cNvPicPr>
            <a:picLocks noChangeAspect="1"/>
          </p:cNvPicPr>
          <p:nvPr/>
        </p:nvPicPr>
        <p:blipFill>
          <a:blip r:embed="rId4"/>
          <a:stretch>
            <a:fillRect/>
          </a:stretch>
        </p:blipFill>
        <p:spPr>
          <a:xfrm>
            <a:off x="4568125" y="556944"/>
            <a:ext cx="1185438" cy="1185438"/>
          </a:xfrm>
          <a:prstGeom prst="rect">
            <a:avLst/>
          </a:prstGeom>
        </p:spPr>
      </p:pic>
      <p:pic>
        <p:nvPicPr>
          <p:cNvPr id="15" name="Segnaposto contenuto 5">
            <a:extLst>
              <a:ext uri="{FF2B5EF4-FFF2-40B4-BE49-F238E27FC236}">
                <a16:creationId xmlns:a16="http://schemas.microsoft.com/office/drawing/2014/main" id="{A8401BFF-2113-0A41-8C20-BCD67F3BD7B8}"/>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750429" y="977189"/>
            <a:ext cx="303832" cy="369332"/>
          </a:xfrm>
          <a:prstGeom prst="rect">
            <a:avLst/>
          </a:prstGeom>
        </p:spPr>
      </p:pic>
      <p:sp>
        <p:nvSpPr>
          <p:cNvPr id="17" name="CasellaDiTesto 16">
            <a:extLst>
              <a:ext uri="{FF2B5EF4-FFF2-40B4-BE49-F238E27FC236}">
                <a16:creationId xmlns:a16="http://schemas.microsoft.com/office/drawing/2014/main" id="{86234DF3-1DAD-174A-B52E-530D5665B9B0}"/>
              </a:ext>
            </a:extLst>
          </p:cNvPr>
          <p:cNvSpPr txBox="1"/>
          <p:nvPr/>
        </p:nvSpPr>
        <p:spPr>
          <a:xfrm>
            <a:off x="5767666" y="913301"/>
            <a:ext cx="1078508"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thread</a:t>
            </a:r>
            <a:endParaRPr lang="it-IT" sz="2200" dirty="0"/>
          </a:p>
        </p:txBody>
      </p:sp>
      <p:pic>
        <p:nvPicPr>
          <p:cNvPr id="19" name="Immagine 18">
            <a:extLst>
              <a:ext uri="{FF2B5EF4-FFF2-40B4-BE49-F238E27FC236}">
                <a16:creationId xmlns:a16="http://schemas.microsoft.com/office/drawing/2014/main" id="{62DE0820-F766-644D-8B0D-A86602EC91CC}"/>
              </a:ext>
            </a:extLst>
          </p:cNvPr>
          <p:cNvPicPr>
            <a:picLocks noChangeAspect="1"/>
          </p:cNvPicPr>
          <p:nvPr/>
        </p:nvPicPr>
        <p:blipFill rotWithShape="1">
          <a:blip r:embed="rId5"/>
          <a:srcRect l="9543" t="6977" r="12749" b="10667"/>
          <a:stretch/>
        </p:blipFill>
        <p:spPr>
          <a:xfrm>
            <a:off x="10725826" y="1595915"/>
            <a:ext cx="970250" cy="1099470"/>
          </a:xfrm>
          <a:prstGeom prst="rect">
            <a:avLst/>
          </a:prstGeom>
          <a:ln>
            <a:noFill/>
          </a:ln>
        </p:spPr>
      </p:pic>
      <p:sp>
        <p:nvSpPr>
          <p:cNvPr id="22" name="Freccia destra 21">
            <a:extLst>
              <a:ext uri="{FF2B5EF4-FFF2-40B4-BE49-F238E27FC236}">
                <a16:creationId xmlns:a16="http://schemas.microsoft.com/office/drawing/2014/main" id="{B64DCC76-D875-4245-94E7-698903048016}"/>
              </a:ext>
            </a:extLst>
          </p:cNvPr>
          <p:cNvSpPr/>
          <p:nvPr/>
        </p:nvSpPr>
        <p:spPr>
          <a:xfrm rot="10148229">
            <a:off x="1576864" y="1600458"/>
            <a:ext cx="3022819" cy="29690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destra 22">
            <a:extLst>
              <a:ext uri="{FF2B5EF4-FFF2-40B4-BE49-F238E27FC236}">
                <a16:creationId xmlns:a16="http://schemas.microsoft.com/office/drawing/2014/main" id="{8905EBF6-DFEF-3C48-A05E-56A04F102AC0}"/>
              </a:ext>
            </a:extLst>
          </p:cNvPr>
          <p:cNvSpPr/>
          <p:nvPr/>
        </p:nvSpPr>
        <p:spPr>
          <a:xfrm rot="5400000">
            <a:off x="5757402" y="3291903"/>
            <a:ext cx="1047156" cy="314922"/>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A575D9EF-8988-DC4A-A572-710107FE2EAE}"/>
              </a:ext>
            </a:extLst>
          </p:cNvPr>
          <p:cNvSpPr txBox="1"/>
          <p:nvPr/>
        </p:nvSpPr>
        <p:spPr>
          <a:xfrm>
            <a:off x="6458191" y="2956548"/>
            <a:ext cx="1390692" cy="338554"/>
          </a:xfrm>
          <a:prstGeom prst="rect">
            <a:avLst/>
          </a:prstGeom>
          <a:noFill/>
        </p:spPr>
        <p:txBody>
          <a:bodyPr wrap="square" rtlCol="0">
            <a:spAutoFit/>
          </a:bodyPr>
          <a:lstStyle/>
          <a:p>
            <a:r>
              <a:rPr lang="it-IT" sz="1600" dirty="0" err="1"/>
              <a:t>Exec</a:t>
            </a:r>
            <a:endParaRPr lang="it-IT" sz="1600" dirty="0"/>
          </a:p>
        </p:txBody>
      </p:sp>
      <p:sp>
        <p:nvSpPr>
          <p:cNvPr id="25" name="CasellaDiTesto 24">
            <a:extLst>
              <a:ext uri="{FF2B5EF4-FFF2-40B4-BE49-F238E27FC236}">
                <a16:creationId xmlns:a16="http://schemas.microsoft.com/office/drawing/2014/main" id="{9E2C5797-0184-5948-9F56-8A80104E0D5A}"/>
              </a:ext>
            </a:extLst>
          </p:cNvPr>
          <p:cNvSpPr txBox="1"/>
          <p:nvPr/>
        </p:nvSpPr>
        <p:spPr>
          <a:xfrm>
            <a:off x="6462405" y="3293218"/>
            <a:ext cx="3471797" cy="338554"/>
          </a:xfrm>
          <a:prstGeom prst="rect">
            <a:avLst/>
          </a:prstGeom>
          <a:noFill/>
        </p:spPr>
        <p:txBody>
          <a:bodyPr wrap="square" rtlCol="0">
            <a:spAutoFit/>
          </a:bodyPr>
          <a:lstStyle/>
          <a:p>
            <a:r>
              <a:rPr lang="it-IT" sz="1600" dirty="0" err="1"/>
              <a:t>Ridirezionamento</a:t>
            </a:r>
            <a:r>
              <a:rPr lang="it-IT" sz="1600" dirty="0"/>
              <a:t> canali</a:t>
            </a:r>
          </a:p>
        </p:txBody>
      </p:sp>
      <p:sp>
        <p:nvSpPr>
          <p:cNvPr id="26" name="CasellaDiTesto 25">
            <a:extLst>
              <a:ext uri="{FF2B5EF4-FFF2-40B4-BE49-F238E27FC236}">
                <a16:creationId xmlns:a16="http://schemas.microsoft.com/office/drawing/2014/main" id="{2D74D62D-13F0-0349-896C-7405CCBC6F3A}"/>
              </a:ext>
            </a:extLst>
          </p:cNvPr>
          <p:cNvSpPr txBox="1"/>
          <p:nvPr/>
        </p:nvSpPr>
        <p:spPr>
          <a:xfrm>
            <a:off x="5567158" y="4021670"/>
            <a:ext cx="1519846"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Main</a:t>
            </a:r>
            <a:r>
              <a:rPr lang="it-IT" sz="2200" dirty="0"/>
              <a:t> </a:t>
            </a:r>
            <a:r>
              <a:rPr lang="it-IT" sz="2200" dirty="0" err="1"/>
              <a:t>Ui.py</a:t>
            </a:r>
            <a:endParaRPr lang="it-IT" sz="2200" dirty="0"/>
          </a:p>
        </p:txBody>
      </p:sp>
      <p:pic>
        <p:nvPicPr>
          <p:cNvPr id="27" name="Immagine 26">
            <a:extLst>
              <a:ext uri="{FF2B5EF4-FFF2-40B4-BE49-F238E27FC236}">
                <a16:creationId xmlns:a16="http://schemas.microsoft.com/office/drawing/2014/main" id="{A8B4D06B-DABE-7B40-B545-ABE94EB5CC94}"/>
              </a:ext>
            </a:extLst>
          </p:cNvPr>
          <p:cNvPicPr>
            <a:picLocks noChangeAspect="1"/>
          </p:cNvPicPr>
          <p:nvPr/>
        </p:nvPicPr>
        <p:blipFill>
          <a:blip r:embed="rId6"/>
          <a:stretch>
            <a:fillRect/>
          </a:stretch>
        </p:blipFill>
        <p:spPr>
          <a:xfrm>
            <a:off x="10766278" y="1543797"/>
            <a:ext cx="511226" cy="511226"/>
          </a:xfrm>
          <a:prstGeom prst="rect">
            <a:avLst/>
          </a:prstGeom>
        </p:spPr>
      </p:pic>
      <p:pic>
        <p:nvPicPr>
          <p:cNvPr id="28" name="Immagine 27">
            <a:extLst>
              <a:ext uri="{FF2B5EF4-FFF2-40B4-BE49-F238E27FC236}">
                <a16:creationId xmlns:a16="http://schemas.microsoft.com/office/drawing/2014/main" id="{CB0E554D-8BAF-6B49-97F2-A70E1D85BF27}"/>
              </a:ext>
            </a:extLst>
          </p:cNvPr>
          <p:cNvPicPr>
            <a:picLocks noChangeAspect="1"/>
          </p:cNvPicPr>
          <p:nvPr/>
        </p:nvPicPr>
        <p:blipFill>
          <a:blip r:embed="rId4"/>
          <a:stretch>
            <a:fillRect/>
          </a:stretch>
        </p:blipFill>
        <p:spPr>
          <a:xfrm>
            <a:off x="4725139" y="5507265"/>
            <a:ext cx="1326724" cy="1326724"/>
          </a:xfrm>
          <a:prstGeom prst="rect">
            <a:avLst/>
          </a:prstGeom>
        </p:spPr>
      </p:pic>
      <p:pic>
        <p:nvPicPr>
          <p:cNvPr id="29" name="Immagine 28">
            <a:extLst>
              <a:ext uri="{FF2B5EF4-FFF2-40B4-BE49-F238E27FC236}">
                <a16:creationId xmlns:a16="http://schemas.microsoft.com/office/drawing/2014/main" id="{0CCD5DCD-C9F4-1742-B545-A137AC2EE5EA}"/>
              </a:ext>
            </a:extLst>
          </p:cNvPr>
          <p:cNvPicPr>
            <a:picLocks noChangeAspect="1"/>
          </p:cNvPicPr>
          <p:nvPr/>
        </p:nvPicPr>
        <p:blipFill>
          <a:blip r:embed="rId6"/>
          <a:stretch>
            <a:fillRect/>
          </a:stretch>
        </p:blipFill>
        <p:spPr>
          <a:xfrm>
            <a:off x="4854069" y="5937909"/>
            <a:ext cx="511226" cy="511226"/>
          </a:xfrm>
          <a:prstGeom prst="rect">
            <a:avLst/>
          </a:prstGeom>
        </p:spPr>
      </p:pic>
      <p:sp>
        <p:nvSpPr>
          <p:cNvPr id="30" name="Freccia destra 29">
            <a:extLst>
              <a:ext uri="{FF2B5EF4-FFF2-40B4-BE49-F238E27FC236}">
                <a16:creationId xmlns:a16="http://schemas.microsoft.com/office/drawing/2014/main" id="{2D1A50F9-325E-BA4C-AF88-71D0C1F04527}"/>
              </a:ext>
            </a:extLst>
          </p:cNvPr>
          <p:cNvSpPr/>
          <p:nvPr/>
        </p:nvSpPr>
        <p:spPr>
          <a:xfrm rot="5400000">
            <a:off x="5585140" y="5124217"/>
            <a:ext cx="1466915" cy="3594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9F439EE5-A8F0-544F-B6E5-A16F83B444CC}"/>
              </a:ext>
            </a:extLst>
          </p:cNvPr>
          <p:cNvSpPr txBox="1"/>
          <p:nvPr/>
        </p:nvSpPr>
        <p:spPr>
          <a:xfrm>
            <a:off x="6488325" y="6230098"/>
            <a:ext cx="1132301"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Thread</a:t>
            </a:r>
            <a:endParaRPr lang="it-IT" sz="2200" dirty="0"/>
          </a:p>
        </p:txBody>
      </p:sp>
      <p:pic>
        <p:nvPicPr>
          <p:cNvPr id="34" name="Immagine 33">
            <a:extLst>
              <a:ext uri="{FF2B5EF4-FFF2-40B4-BE49-F238E27FC236}">
                <a16:creationId xmlns:a16="http://schemas.microsoft.com/office/drawing/2014/main" id="{69A1284E-D922-0A43-B68C-28B1C32146DB}"/>
              </a:ext>
            </a:extLst>
          </p:cNvPr>
          <p:cNvPicPr>
            <a:picLocks noChangeAspect="1"/>
          </p:cNvPicPr>
          <p:nvPr/>
        </p:nvPicPr>
        <p:blipFill rotWithShape="1">
          <a:blip r:embed="rId5"/>
          <a:srcRect l="9543" t="6977" r="12749" b="10667"/>
          <a:stretch/>
        </p:blipFill>
        <p:spPr>
          <a:xfrm>
            <a:off x="1474445" y="2899629"/>
            <a:ext cx="970250" cy="1099470"/>
          </a:xfrm>
          <a:prstGeom prst="rect">
            <a:avLst/>
          </a:prstGeom>
          <a:ln>
            <a:noFill/>
          </a:ln>
        </p:spPr>
      </p:pic>
      <p:sp>
        <p:nvSpPr>
          <p:cNvPr id="35" name="Freccia destra 34">
            <a:extLst>
              <a:ext uri="{FF2B5EF4-FFF2-40B4-BE49-F238E27FC236}">
                <a16:creationId xmlns:a16="http://schemas.microsoft.com/office/drawing/2014/main" id="{5E2CD037-475E-0047-9B19-31899DE264D6}"/>
              </a:ext>
            </a:extLst>
          </p:cNvPr>
          <p:cNvSpPr/>
          <p:nvPr/>
        </p:nvSpPr>
        <p:spPr>
          <a:xfrm rot="5400000">
            <a:off x="711939" y="3259167"/>
            <a:ext cx="1172229" cy="35278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Freccia circolare in su 35">
            <a:extLst>
              <a:ext uri="{FF2B5EF4-FFF2-40B4-BE49-F238E27FC236}">
                <a16:creationId xmlns:a16="http://schemas.microsoft.com/office/drawing/2014/main" id="{DBC075CE-9736-2448-9F63-55923E711625}"/>
              </a:ext>
            </a:extLst>
          </p:cNvPr>
          <p:cNvSpPr/>
          <p:nvPr/>
        </p:nvSpPr>
        <p:spPr>
          <a:xfrm rot="19958515">
            <a:off x="7158116" y="3454278"/>
            <a:ext cx="4707836" cy="1565671"/>
          </a:xfrm>
          <a:prstGeom prst="curvedUpArrow">
            <a:avLst>
              <a:gd name="adj1" fmla="val 15846"/>
              <a:gd name="adj2" fmla="val 37194"/>
              <a:gd name="adj3" fmla="val 2498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asellaDiTesto 36">
            <a:extLst>
              <a:ext uri="{FF2B5EF4-FFF2-40B4-BE49-F238E27FC236}">
                <a16:creationId xmlns:a16="http://schemas.microsoft.com/office/drawing/2014/main" id="{B4DE1DBE-C46A-A54E-8805-92A619FC9661}"/>
              </a:ext>
            </a:extLst>
          </p:cNvPr>
          <p:cNvSpPr txBox="1"/>
          <p:nvPr/>
        </p:nvSpPr>
        <p:spPr>
          <a:xfrm>
            <a:off x="158676" y="4112356"/>
            <a:ext cx="2127324"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a:t>Invia messaggio</a:t>
            </a:r>
          </a:p>
        </p:txBody>
      </p:sp>
      <p:sp>
        <p:nvSpPr>
          <p:cNvPr id="39" name="Freccia destra 38">
            <a:extLst>
              <a:ext uri="{FF2B5EF4-FFF2-40B4-BE49-F238E27FC236}">
                <a16:creationId xmlns:a16="http://schemas.microsoft.com/office/drawing/2014/main" id="{05FABA8E-A1BB-3944-B2D1-D6494CEFABBB}"/>
              </a:ext>
            </a:extLst>
          </p:cNvPr>
          <p:cNvSpPr/>
          <p:nvPr/>
        </p:nvSpPr>
        <p:spPr>
          <a:xfrm rot="1259037">
            <a:off x="1165537" y="5201974"/>
            <a:ext cx="3582526" cy="301149"/>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Freccia destra 39">
            <a:extLst>
              <a:ext uri="{FF2B5EF4-FFF2-40B4-BE49-F238E27FC236}">
                <a16:creationId xmlns:a16="http://schemas.microsoft.com/office/drawing/2014/main" id="{C3CEB633-5012-844F-90AC-AD5ACB8559AD}"/>
              </a:ext>
            </a:extLst>
          </p:cNvPr>
          <p:cNvSpPr/>
          <p:nvPr/>
        </p:nvSpPr>
        <p:spPr>
          <a:xfrm rot="11843630">
            <a:off x="6877384" y="1503836"/>
            <a:ext cx="3840104" cy="27979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Titolo 1">
            <a:extLst>
              <a:ext uri="{FF2B5EF4-FFF2-40B4-BE49-F238E27FC236}">
                <a16:creationId xmlns:a16="http://schemas.microsoft.com/office/drawing/2014/main" id="{608A7B0E-A320-584B-A223-40726ADBE35D}"/>
              </a:ext>
            </a:extLst>
          </p:cNvPr>
          <p:cNvSpPr>
            <a:spLocks noGrp="1"/>
          </p:cNvSpPr>
          <p:nvPr>
            <p:ph type="title"/>
          </p:nvPr>
        </p:nvSpPr>
        <p:spPr>
          <a:xfrm>
            <a:off x="58901" y="39688"/>
            <a:ext cx="4135003"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Albero degli eventi </a:t>
            </a:r>
          </a:p>
        </p:txBody>
      </p:sp>
    </p:spTree>
    <p:extLst>
      <p:ext uri="{BB962C8B-B14F-4D97-AF65-F5344CB8AC3E}">
        <p14:creationId xmlns:p14="http://schemas.microsoft.com/office/powerpoint/2010/main" val="301543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3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3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3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3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3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3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3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3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3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3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300"/>
                                        <p:tgtEl>
                                          <p:spTgt spid="36"/>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3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3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3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3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300"/>
                                        <p:tgtEl>
                                          <p:spTgt spid="3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3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3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3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22" grpId="0" animBg="1"/>
      <p:bldP spid="23" grpId="0" animBg="1"/>
      <p:bldP spid="24" grpId="0"/>
      <p:bldP spid="25" grpId="0"/>
      <p:bldP spid="26" grpId="0" animBg="1"/>
      <p:bldP spid="30" grpId="0" animBg="1"/>
      <p:bldP spid="31" grpId="0" animBg="1"/>
      <p:bldP spid="35" grpId="0" animBg="1"/>
      <p:bldP spid="36" grpId="0" animBg="1"/>
      <p:bldP spid="37" grpId="0" animBg="1"/>
      <p:bldP spid="39" grpId="0" animBg="1"/>
      <p:bldP spid="40" grpId="0" animBg="1"/>
      <p:bldP spid="4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759D873-7092-244D-A026-564A2083274E}"/>
              </a:ext>
            </a:extLst>
          </p:cNvPr>
          <p:cNvSpPr>
            <a:spLocks noGrp="1"/>
          </p:cNvSpPr>
          <p:nvPr>
            <p:ph type="title"/>
          </p:nvPr>
        </p:nvSpPr>
        <p:spPr>
          <a:xfrm>
            <a:off x="58901" y="39688"/>
            <a:ext cx="5012971"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err="1"/>
              <a:t>Ridirezionamento</a:t>
            </a:r>
            <a:r>
              <a:rPr lang="it-IT" sz="3200" dirty="0"/>
              <a:t> Canali</a:t>
            </a:r>
          </a:p>
        </p:txBody>
      </p:sp>
      <p:pic>
        <p:nvPicPr>
          <p:cNvPr id="5" name="Immagine 4">
            <a:extLst>
              <a:ext uri="{FF2B5EF4-FFF2-40B4-BE49-F238E27FC236}">
                <a16:creationId xmlns:a16="http://schemas.microsoft.com/office/drawing/2014/main" id="{F0CC2CFE-1B2C-0B4E-A0CC-9A8A37E30909}"/>
              </a:ext>
            </a:extLst>
          </p:cNvPr>
          <p:cNvPicPr>
            <a:picLocks noChangeAspect="1"/>
          </p:cNvPicPr>
          <p:nvPr/>
        </p:nvPicPr>
        <p:blipFill>
          <a:blip r:embed="rId2"/>
          <a:stretch>
            <a:fillRect/>
          </a:stretch>
        </p:blipFill>
        <p:spPr>
          <a:xfrm rot="5400000" flipH="1">
            <a:off x="7195609" y="3695743"/>
            <a:ext cx="824398" cy="3023616"/>
          </a:xfrm>
          <a:prstGeom prst="rect">
            <a:avLst/>
          </a:prstGeom>
        </p:spPr>
      </p:pic>
      <p:pic>
        <p:nvPicPr>
          <p:cNvPr id="6" name="Immagine 5">
            <a:extLst>
              <a:ext uri="{FF2B5EF4-FFF2-40B4-BE49-F238E27FC236}">
                <a16:creationId xmlns:a16="http://schemas.microsoft.com/office/drawing/2014/main" id="{35D17DF7-F70C-1B45-B185-B3B1BAD70762}"/>
              </a:ext>
            </a:extLst>
          </p:cNvPr>
          <p:cNvPicPr>
            <a:picLocks noChangeAspect="1"/>
          </p:cNvPicPr>
          <p:nvPr/>
        </p:nvPicPr>
        <p:blipFill>
          <a:blip r:embed="rId2"/>
          <a:stretch>
            <a:fillRect/>
          </a:stretch>
        </p:blipFill>
        <p:spPr>
          <a:xfrm rot="16200000">
            <a:off x="4493178" y="3492672"/>
            <a:ext cx="824399" cy="3429757"/>
          </a:xfrm>
          <a:prstGeom prst="rect">
            <a:avLst/>
          </a:prstGeom>
        </p:spPr>
      </p:pic>
      <p:pic>
        <p:nvPicPr>
          <p:cNvPr id="24" name="Immagine 23">
            <a:extLst>
              <a:ext uri="{FF2B5EF4-FFF2-40B4-BE49-F238E27FC236}">
                <a16:creationId xmlns:a16="http://schemas.microsoft.com/office/drawing/2014/main" id="{635A77F2-1314-3741-961A-1E502384C915}"/>
              </a:ext>
            </a:extLst>
          </p:cNvPr>
          <p:cNvPicPr>
            <a:picLocks noChangeAspect="1"/>
          </p:cNvPicPr>
          <p:nvPr/>
        </p:nvPicPr>
        <p:blipFill>
          <a:blip r:embed="rId2"/>
          <a:stretch>
            <a:fillRect/>
          </a:stretch>
        </p:blipFill>
        <p:spPr>
          <a:xfrm rot="5400000" flipH="1">
            <a:off x="7195609" y="1439720"/>
            <a:ext cx="824398" cy="3023616"/>
          </a:xfrm>
          <a:prstGeom prst="rect">
            <a:avLst/>
          </a:prstGeom>
        </p:spPr>
      </p:pic>
      <p:pic>
        <p:nvPicPr>
          <p:cNvPr id="25" name="Immagine 24">
            <a:extLst>
              <a:ext uri="{FF2B5EF4-FFF2-40B4-BE49-F238E27FC236}">
                <a16:creationId xmlns:a16="http://schemas.microsoft.com/office/drawing/2014/main" id="{C1D2DD89-5EA6-BA4E-B6FA-B18E60DD55EF}"/>
              </a:ext>
            </a:extLst>
          </p:cNvPr>
          <p:cNvPicPr>
            <a:picLocks noChangeAspect="1"/>
          </p:cNvPicPr>
          <p:nvPr/>
        </p:nvPicPr>
        <p:blipFill>
          <a:blip r:embed="rId2"/>
          <a:stretch>
            <a:fillRect/>
          </a:stretch>
        </p:blipFill>
        <p:spPr>
          <a:xfrm rot="16200000">
            <a:off x="4493178" y="1236649"/>
            <a:ext cx="824399" cy="3429757"/>
          </a:xfrm>
          <a:prstGeom prst="rect">
            <a:avLst/>
          </a:prstGeom>
        </p:spPr>
      </p:pic>
      <p:sp>
        <p:nvSpPr>
          <p:cNvPr id="7" name="CasellaDiTesto 6">
            <a:extLst>
              <a:ext uri="{FF2B5EF4-FFF2-40B4-BE49-F238E27FC236}">
                <a16:creationId xmlns:a16="http://schemas.microsoft.com/office/drawing/2014/main" id="{838D70C1-B32D-EB4B-B518-95296486E05E}"/>
              </a:ext>
            </a:extLst>
          </p:cNvPr>
          <p:cNvSpPr txBox="1"/>
          <p:nvPr/>
        </p:nvSpPr>
        <p:spPr>
          <a:xfrm>
            <a:off x="337571" y="811425"/>
            <a:ext cx="2328672" cy="646331"/>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it-IT" sz="3600" b="1" dirty="0">
                <a:ln w="12700">
                  <a:solidFill>
                    <a:schemeClr val="accent3">
                      <a:lumMod val="50000"/>
                    </a:schemeClr>
                  </a:solidFill>
                  <a:prstDash val="solid"/>
                </a:ln>
                <a:solidFill>
                  <a:srgbClr val="002060"/>
                </a:solidFill>
                <a:effectLst>
                  <a:innerShdw blurRad="177800">
                    <a:schemeClr val="accent3">
                      <a:lumMod val="50000"/>
                    </a:schemeClr>
                  </a:innerShdw>
                </a:effectLst>
              </a:rPr>
              <a:t>PIPE()</a:t>
            </a:r>
          </a:p>
        </p:txBody>
      </p:sp>
      <p:sp>
        <p:nvSpPr>
          <p:cNvPr id="26" name="Freccia destra 25">
            <a:extLst>
              <a:ext uri="{FF2B5EF4-FFF2-40B4-BE49-F238E27FC236}">
                <a16:creationId xmlns:a16="http://schemas.microsoft.com/office/drawing/2014/main" id="{85E937C8-59FD-FD4E-B3DC-D965DDFECD31}"/>
              </a:ext>
            </a:extLst>
          </p:cNvPr>
          <p:cNvSpPr/>
          <p:nvPr/>
        </p:nvSpPr>
        <p:spPr>
          <a:xfrm>
            <a:off x="1743456" y="277977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E4E1F0D3-2B54-C246-87A3-78EC77E69B60}"/>
              </a:ext>
            </a:extLst>
          </p:cNvPr>
          <p:cNvSpPr txBox="1"/>
          <p:nvPr/>
        </p:nvSpPr>
        <p:spPr>
          <a:xfrm>
            <a:off x="4771746" y="2015512"/>
            <a:ext cx="2455819" cy="584775"/>
          </a:xfrm>
          <a:prstGeom prst="rect">
            <a:avLst/>
          </a:prstGeom>
          <a:noFill/>
        </p:spPr>
        <p:txBody>
          <a:bodyPr wrap="square" rtlCol="0">
            <a:spAutoFit/>
          </a:bodyPr>
          <a:lstStyle/>
          <a:p>
            <a:r>
              <a:rPr lang="it-IT" sz="3200" dirty="0" err="1"/>
              <a:t>StdInFake</a:t>
            </a:r>
            <a:endParaRPr lang="it-IT" sz="3200" dirty="0"/>
          </a:p>
        </p:txBody>
      </p:sp>
      <p:sp>
        <p:nvSpPr>
          <p:cNvPr id="30" name="Freccia destra 29">
            <a:extLst>
              <a:ext uri="{FF2B5EF4-FFF2-40B4-BE49-F238E27FC236}">
                <a16:creationId xmlns:a16="http://schemas.microsoft.com/office/drawing/2014/main" id="{1FAF89BB-7277-3541-B7CA-35ECB2025878}"/>
              </a:ext>
            </a:extLst>
          </p:cNvPr>
          <p:cNvSpPr/>
          <p:nvPr/>
        </p:nvSpPr>
        <p:spPr>
          <a:xfrm rot="10800000">
            <a:off x="1743456" y="503129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C2D4D64E-EC32-A14E-82D3-E06BE07E1571}"/>
              </a:ext>
            </a:extLst>
          </p:cNvPr>
          <p:cNvSpPr txBox="1"/>
          <p:nvPr/>
        </p:nvSpPr>
        <p:spPr>
          <a:xfrm>
            <a:off x="2274005" y="4765893"/>
            <a:ext cx="1390692" cy="338554"/>
          </a:xfrm>
          <a:prstGeom prst="rect">
            <a:avLst/>
          </a:prstGeom>
          <a:noFill/>
        </p:spPr>
        <p:txBody>
          <a:bodyPr wrap="square" rtlCol="0">
            <a:spAutoFit/>
          </a:bodyPr>
          <a:lstStyle/>
          <a:p>
            <a:r>
              <a:rPr lang="it-IT" sz="1600" dirty="0"/>
              <a:t>In</a:t>
            </a:r>
          </a:p>
        </p:txBody>
      </p:sp>
      <p:sp>
        <p:nvSpPr>
          <p:cNvPr id="32" name="Freccia destra 31">
            <a:extLst>
              <a:ext uri="{FF2B5EF4-FFF2-40B4-BE49-F238E27FC236}">
                <a16:creationId xmlns:a16="http://schemas.microsoft.com/office/drawing/2014/main" id="{C2EB81E8-CB78-9849-BCA3-7379548FF4FA}"/>
              </a:ext>
            </a:extLst>
          </p:cNvPr>
          <p:cNvSpPr/>
          <p:nvPr/>
        </p:nvSpPr>
        <p:spPr>
          <a:xfrm rot="10800000">
            <a:off x="9208568" y="503129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E8D8DC22-25F2-4C4F-9486-E1F09A6A257D}"/>
              </a:ext>
            </a:extLst>
          </p:cNvPr>
          <p:cNvSpPr txBox="1"/>
          <p:nvPr/>
        </p:nvSpPr>
        <p:spPr>
          <a:xfrm>
            <a:off x="9726925" y="4765893"/>
            <a:ext cx="1390692" cy="338554"/>
          </a:xfrm>
          <a:prstGeom prst="rect">
            <a:avLst/>
          </a:prstGeom>
          <a:noFill/>
        </p:spPr>
        <p:txBody>
          <a:bodyPr wrap="square" rtlCol="0">
            <a:spAutoFit/>
          </a:bodyPr>
          <a:lstStyle/>
          <a:p>
            <a:r>
              <a:rPr lang="it-IT" sz="1600" dirty="0"/>
              <a:t>Out</a:t>
            </a:r>
          </a:p>
        </p:txBody>
      </p:sp>
      <p:sp>
        <p:nvSpPr>
          <p:cNvPr id="34" name="Freccia destra 33">
            <a:extLst>
              <a:ext uri="{FF2B5EF4-FFF2-40B4-BE49-F238E27FC236}">
                <a16:creationId xmlns:a16="http://schemas.microsoft.com/office/drawing/2014/main" id="{E73673B4-DE23-3F4B-9CA7-9772C7B5C46D}"/>
              </a:ext>
            </a:extLst>
          </p:cNvPr>
          <p:cNvSpPr/>
          <p:nvPr/>
        </p:nvSpPr>
        <p:spPr>
          <a:xfrm>
            <a:off x="9208568" y="277977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58ED6F7B-31B9-364A-860B-07105E92DED3}"/>
              </a:ext>
            </a:extLst>
          </p:cNvPr>
          <p:cNvSpPr txBox="1"/>
          <p:nvPr/>
        </p:nvSpPr>
        <p:spPr>
          <a:xfrm>
            <a:off x="9726925" y="2514373"/>
            <a:ext cx="1390692" cy="338554"/>
          </a:xfrm>
          <a:prstGeom prst="rect">
            <a:avLst/>
          </a:prstGeom>
          <a:noFill/>
        </p:spPr>
        <p:txBody>
          <a:bodyPr wrap="square" rtlCol="0">
            <a:spAutoFit/>
          </a:bodyPr>
          <a:lstStyle/>
          <a:p>
            <a:r>
              <a:rPr lang="it-IT" sz="1600" dirty="0"/>
              <a:t>In</a:t>
            </a:r>
          </a:p>
        </p:txBody>
      </p:sp>
      <p:sp>
        <p:nvSpPr>
          <p:cNvPr id="36" name="CasellaDiTesto 35">
            <a:extLst>
              <a:ext uri="{FF2B5EF4-FFF2-40B4-BE49-F238E27FC236}">
                <a16:creationId xmlns:a16="http://schemas.microsoft.com/office/drawing/2014/main" id="{467C35EC-944A-9F4E-BB71-95ABF52E6118}"/>
              </a:ext>
            </a:extLst>
          </p:cNvPr>
          <p:cNvSpPr txBox="1"/>
          <p:nvPr/>
        </p:nvSpPr>
        <p:spPr>
          <a:xfrm>
            <a:off x="2130654" y="2547933"/>
            <a:ext cx="1390692" cy="338554"/>
          </a:xfrm>
          <a:prstGeom prst="rect">
            <a:avLst/>
          </a:prstGeom>
          <a:noFill/>
        </p:spPr>
        <p:txBody>
          <a:bodyPr wrap="square" rtlCol="0">
            <a:spAutoFit/>
          </a:bodyPr>
          <a:lstStyle/>
          <a:p>
            <a:r>
              <a:rPr lang="it-IT" sz="1600" dirty="0"/>
              <a:t>Out</a:t>
            </a:r>
          </a:p>
        </p:txBody>
      </p:sp>
      <p:sp>
        <p:nvSpPr>
          <p:cNvPr id="37" name="CasellaDiTesto 36">
            <a:extLst>
              <a:ext uri="{FF2B5EF4-FFF2-40B4-BE49-F238E27FC236}">
                <a16:creationId xmlns:a16="http://schemas.microsoft.com/office/drawing/2014/main" id="{B3CD03FF-13F0-1448-A03B-5460C3722BA2}"/>
              </a:ext>
            </a:extLst>
          </p:cNvPr>
          <p:cNvSpPr txBox="1"/>
          <p:nvPr/>
        </p:nvSpPr>
        <p:spPr>
          <a:xfrm>
            <a:off x="4771746" y="4256806"/>
            <a:ext cx="2926080" cy="584775"/>
          </a:xfrm>
          <a:prstGeom prst="rect">
            <a:avLst/>
          </a:prstGeom>
          <a:noFill/>
        </p:spPr>
        <p:txBody>
          <a:bodyPr wrap="square" rtlCol="0">
            <a:spAutoFit/>
          </a:bodyPr>
          <a:lstStyle/>
          <a:p>
            <a:r>
              <a:rPr lang="it-IT" sz="3200" dirty="0" err="1"/>
              <a:t>StdOutFake</a:t>
            </a:r>
            <a:endParaRPr lang="it-IT" sz="3200" dirty="0"/>
          </a:p>
        </p:txBody>
      </p:sp>
      <p:pic>
        <p:nvPicPr>
          <p:cNvPr id="38" name="Immagine 37">
            <a:extLst>
              <a:ext uri="{FF2B5EF4-FFF2-40B4-BE49-F238E27FC236}">
                <a16:creationId xmlns:a16="http://schemas.microsoft.com/office/drawing/2014/main" id="{4C5C0D89-1AED-ED40-A8DF-8FC6D385900A}"/>
              </a:ext>
            </a:extLst>
          </p:cNvPr>
          <p:cNvPicPr>
            <a:picLocks noChangeAspect="1"/>
          </p:cNvPicPr>
          <p:nvPr/>
        </p:nvPicPr>
        <p:blipFill>
          <a:blip r:embed="rId3"/>
          <a:stretch>
            <a:fillRect/>
          </a:stretch>
        </p:blipFill>
        <p:spPr>
          <a:xfrm>
            <a:off x="10627422" y="4549193"/>
            <a:ext cx="1270000" cy="1270000"/>
          </a:xfrm>
          <a:prstGeom prst="rect">
            <a:avLst/>
          </a:prstGeom>
        </p:spPr>
      </p:pic>
      <p:pic>
        <p:nvPicPr>
          <p:cNvPr id="39" name="Immagine 38">
            <a:extLst>
              <a:ext uri="{FF2B5EF4-FFF2-40B4-BE49-F238E27FC236}">
                <a16:creationId xmlns:a16="http://schemas.microsoft.com/office/drawing/2014/main" id="{03DDBCB8-2895-2D48-ACB5-DAF9A71E0895}"/>
              </a:ext>
            </a:extLst>
          </p:cNvPr>
          <p:cNvPicPr>
            <a:picLocks noChangeAspect="1"/>
          </p:cNvPicPr>
          <p:nvPr/>
        </p:nvPicPr>
        <p:blipFill>
          <a:blip r:embed="rId3"/>
          <a:stretch>
            <a:fillRect/>
          </a:stretch>
        </p:blipFill>
        <p:spPr>
          <a:xfrm>
            <a:off x="10594889" y="2327293"/>
            <a:ext cx="1270000" cy="1270000"/>
          </a:xfrm>
          <a:prstGeom prst="rect">
            <a:avLst/>
          </a:prstGeom>
        </p:spPr>
      </p:pic>
      <p:pic>
        <p:nvPicPr>
          <p:cNvPr id="41" name="Segnaposto contenuto 5">
            <a:extLst>
              <a:ext uri="{FF2B5EF4-FFF2-40B4-BE49-F238E27FC236}">
                <a16:creationId xmlns:a16="http://schemas.microsoft.com/office/drawing/2014/main" id="{F1BC33B6-7C25-5C4E-9A81-0C53C8BEC7F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703331" y="2298862"/>
            <a:ext cx="946762" cy="1150865"/>
          </a:xfrm>
          <a:prstGeom prst="rect">
            <a:avLst/>
          </a:prstGeom>
        </p:spPr>
      </p:pic>
      <p:pic>
        <p:nvPicPr>
          <p:cNvPr id="42" name="Segnaposto contenuto 5">
            <a:extLst>
              <a:ext uri="{FF2B5EF4-FFF2-40B4-BE49-F238E27FC236}">
                <a16:creationId xmlns:a16="http://schemas.microsoft.com/office/drawing/2014/main" id="{824BABA9-DA50-8040-8E84-72713A1D9418}"/>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721522" y="4529014"/>
            <a:ext cx="946762" cy="1150865"/>
          </a:xfrm>
          <a:prstGeom prst="rect">
            <a:avLst/>
          </a:prstGeom>
        </p:spPr>
      </p:pic>
      <p:sp>
        <p:nvSpPr>
          <p:cNvPr id="22" name="Segnaposto contenuto 2">
            <a:extLst>
              <a:ext uri="{FF2B5EF4-FFF2-40B4-BE49-F238E27FC236}">
                <a16:creationId xmlns:a16="http://schemas.microsoft.com/office/drawing/2014/main" id="{0574956C-B8FB-2B4F-A3C5-DE1A2BB90692}"/>
              </a:ext>
            </a:extLst>
          </p:cNvPr>
          <p:cNvSpPr txBox="1">
            <a:spLocks/>
          </p:cNvSpPr>
          <p:nvPr/>
        </p:nvSpPr>
        <p:spPr>
          <a:xfrm>
            <a:off x="721522" y="6218423"/>
            <a:ext cx="8596668" cy="5407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sz="2200" dirty="0"/>
              <a:t>Problema </a:t>
            </a:r>
            <a:r>
              <a:rPr lang="it-IT" sz="2200" dirty="0" err="1"/>
              <a:t>Stdout</a:t>
            </a:r>
            <a:endParaRPr lang="it-IT" sz="2200" dirty="0"/>
          </a:p>
        </p:txBody>
      </p:sp>
    </p:spTree>
    <p:extLst>
      <p:ext uri="{BB962C8B-B14F-4D97-AF65-F5344CB8AC3E}">
        <p14:creationId xmlns:p14="http://schemas.microsoft.com/office/powerpoint/2010/main" val="324453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3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3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3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3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3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3" grpId="0"/>
      <p:bldP spid="35" grpId="0"/>
      <p:bldP spid="36" grpId="0"/>
      <p:bldP spid="37"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08CA4-6523-4D93-8AD7-C5E87EC6F830}"/>
              </a:ext>
            </a:extLst>
          </p:cNvPr>
          <p:cNvSpPr>
            <a:spLocks noGrp="1"/>
          </p:cNvSpPr>
          <p:nvPr>
            <p:ph type="title"/>
          </p:nvPr>
        </p:nvSpPr>
        <p:spPr>
          <a:xfrm>
            <a:off x="0" y="0"/>
            <a:ext cx="8596668" cy="1320800"/>
          </a:xfrm>
        </p:spPr>
        <p:txBody>
          <a:bodyPr/>
          <a:lstStyle/>
          <a:p>
            <a:r>
              <a:rPr lang="it-IT" dirty="0"/>
              <a:t>Hardware &amp; Firmware</a:t>
            </a:r>
          </a:p>
        </p:txBody>
      </p:sp>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12" name="Figura a mano libera: forma 11">
            <a:extLst>
              <a:ext uri="{FF2B5EF4-FFF2-40B4-BE49-F238E27FC236}">
                <a16:creationId xmlns:a16="http://schemas.microsoft.com/office/drawing/2014/main" id="{0A1A0386-6867-4268-8D49-7081C09E1D98}"/>
              </a:ext>
            </a:extLst>
          </p:cNvPr>
          <p:cNvSpPr/>
          <p:nvPr/>
        </p:nvSpPr>
        <p:spPr>
          <a:xfrm>
            <a:off x="1468583" y="3020290"/>
            <a:ext cx="3560618" cy="3146071"/>
          </a:xfrm>
          <a:custGeom>
            <a:avLst/>
            <a:gdLst>
              <a:gd name="connsiteX0" fmla="*/ 1094509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94509 w 3629891"/>
              <a:gd name="connsiteY7" fmla="*/ 374073 h 3699164"/>
              <a:gd name="connsiteX0" fmla="*/ 1052945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52945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597187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789709 w 3505200"/>
              <a:gd name="connsiteY0" fmla="*/ 374073 h 3636368"/>
              <a:gd name="connsiteX1" fmla="*/ 0 w 3505200"/>
              <a:gd name="connsiteY1" fmla="*/ 3636368 h 3636368"/>
              <a:gd name="connsiteX2" fmla="*/ 3338945 w 3505200"/>
              <a:gd name="connsiteY2" fmla="*/ 3619095 h 3636368"/>
              <a:gd name="connsiteX3" fmla="*/ 3505200 w 3505200"/>
              <a:gd name="connsiteY3" fmla="*/ 597187 h 3636368"/>
              <a:gd name="connsiteX4" fmla="*/ 2022764 w 3505200"/>
              <a:gd name="connsiteY4" fmla="*/ 599345 h 3636368"/>
              <a:gd name="connsiteX5" fmla="*/ 2092036 w 3505200"/>
              <a:gd name="connsiteY5" fmla="*/ 0 h 3636368"/>
              <a:gd name="connsiteX6" fmla="*/ 969818 w 3505200"/>
              <a:gd name="connsiteY6" fmla="*/ 41564 h 3636368"/>
              <a:gd name="connsiteX7" fmla="*/ 789709 w 3505200"/>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618" h="3636368">
                <a:moveTo>
                  <a:pt x="845127" y="374073"/>
                </a:moveTo>
                <a:lnTo>
                  <a:pt x="0" y="3636368"/>
                </a:lnTo>
                <a:lnTo>
                  <a:pt x="3394363" y="3619095"/>
                </a:lnTo>
                <a:lnTo>
                  <a:pt x="3560618" y="597187"/>
                </a:lnTo>
                <a:lnTo>
                  <a:pt x="2078182" y="599345"/>
                </a:lnTo>
                <a:lnTo>
                  <a:pt x="2147454" y="0"/>
                </a:lnTo>
                <a:lnTo>
                  <a:pt x="1025236" y="41564"/>
                </a:lnTo>
                <a:lnTo>
                  <a:pt x="845127" y="374073"/>
                </a:lnTo>
                <a:close/>
              </a:path>
            </a:pathLst>
          </a:cu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dirty="0"/>
          </a:p>
        </p:txBody>
      </p:sp>
      <p:sp>
        <p:nvSpPr>
          <p:cNvPr id="14" name="Figura a mano libera: forma 13">
            <a:extLst>
              <a:ext uri="{FF2B5EF4-FFF2-40B4-BE49-F238E27FC236}">
                <a16:creationId xmlns:a16="http://schemas.microsoft.com/office/drawing/2014/main" id="{361CB1DA-F083-427B-84E7-8BDF697307D8}"/>
              </a:ext>
            </a:extLst>
          </p:cNvPr>
          <p:cNvSpPr/>
          <p:nvPr/>
        </p:nvSpPr>
        <p:spPr>
          <a:xfrm>
            <a:off x="5403273" y="3560618"/>
            <a:ext cx="1468582" cy="2729346"/>
          </a:xfrm>
          <a:custGeom>
            <a:avLst/>
            <a:gdLst>
              <a:gd name="connsiteX0" fmla="*/ 138545 w 1468582"/>
              <a:gd name="connsiteY0" fmla="*/ 221673 h 2729346"/>
              <a:gd name="connsiteX1" fmla="*/ 0 w 1468582"/>
              <a:gd name="connsiteY1" fmla="*/ 2729346 h 2729346"/>
              <a:gd name="connsiteX2" fmla="*/ 1468582 w 1468582"/>
              <a:gd name="connsiteY2" fmla="*/ 2729346 h 2729346"/>
              <a:gd name="connsiteX3" fmla="*/ 1274618 w 1468582"/>
              <a:gd name="connsiteY3" fmla="*/ 0 h 2729346"/>
              <a:gd name="connsiteX4" fmla="*/ 166254 w 1468582"/>
              <a:gd name="connsiteY4" fmla="*/ 55418 h 2729346"/>
              <a:gd name="connsiteX5" fmla="*/ 138545 w 1468582"/>
              <a:gd name="connsiteY5" fmla="*/ 221673 h 27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82" h="2729346">
                <a:moveTo>
                  <a:pt x="138545" y="221673"/>
                </a:moveTo>
                <a:lnTo>
                  <a:pt x="0" y="2729346"/>
                </a:lnTo>
                <a:lnTo>
                  <a:pt x="1468582" y="2729346"/>
                </a:lnTo>
                <a:lnTo>
                  <a:pt x="1274618" y="0"/>
                </a:lnTo>
                <a:lnTo>
                  <a:pt x="166254" y="55418"/>
                </a:lnTo>
                <a:lnTo>
                  <a:pt x="138545" y="221673"/>
                </a:lnTo>
                <a:close/>
              </a:path>
            </a:pathLst>
          </a:cu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Figura a mano libera: forma 14">
            <a:extLst>
              <a:ext uri="{FF2B5EF4-FFF2-40B4-BE49-F238E27FC236}">
                <a16:creationId xmlns:a16="http://schemas.microsoft.com/office/drawing/2014/main" id="{81E51436-A350-4048-BCAE-EEDAB7C60179}"/>
              </a:ext>
            </a:extLst>
          </p:cNvPr>
          <p:cNvSpPr/>
          <p:nvPr/>
        </p:nvSpPr>
        <p:spPr>
          <a:xfrm>
            <a:off x="6622473" y="1981200"/>
            <a:ext cx="3893127" cy="4350327"/>
          </a:xfrm>
          <a:custGeom>
            <a:avLst/>
            <a:gdLst>
              <a:gd name="connsiteX0" fmla="*/ 0 w 3893127"/>
              <a:gd name="connsiteY0" fmla="*/ 96982 h 4350327"/>
              <a:gd name="connsiteX1" fmla="*/ 332509 w 3893127"/>
              <a:gd name="connsiteY1" fmla="*/ 4253345 h 4350327"/>
              <a:gd name="connsiteX2" fmla="*/ 3740727 w 3893127"/>
              <a:gd name="connsiteY2" fmla="*/ 4350327 h 4350327"/>
              <a:gd name="connsiteX3" fmla="*/ 3893127 w 3893127"/>
              <a:gd name="connsiteY3" fmla="*/ 3962400 h 4350327"/>
              <a:gd name="connsiteX4" fmla="*/ 3117272 w 3893127"/>
              <a:gd name="connsiteY4" fmla="*/ 1385455 h 4350327"/>
              <a:gd name="connsiteX5" fmla="*/ 2563091 w 3893127"/>
              <a:gd name="connsiteY5" fmla="*/ 1413164 h 4350327"/>
              <a:gd name="connsiteX6" fmla="*/ 2230582 w 3893127"/>
              <a:gd name="connsiteY6" fmla="*/ 96982 h 4350327"/>
              <a:gd name="connsiteX7" fmla="*/ 69272 w 3893127"/>
              <a:gd name="connsiteY7" fmla="*/ 0 h 4350327"/>
              <a:gd name="connsiteX8" fmla="*/ 0 w 3893127"/>
              <a:gd name="connsiteY8" fmla="*/ 96982 h 435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3127" h="4350327">
                <a:moveTo>
                  <a:pt x="0" y="96982"/>
                </a:moveTo>
                <a:lnTo>
                  <a:pt x="332509" y="4253345"/>
                </a:lnTo>
                <a:lnTo>
                  <a:pt x="3740727" y="4350327"/>
                </a:lnTo>
                <a:lnTo>
                  <a:pt x="3893127" y="3962400"/>
                </a:lnTo>
                <a:lnTo>
                  <a:pt x="3117272" y="1385455"/>
                </a:lnTo>
                <a:lnTo>
                  <a:pt x="2563091" y="1413164"/>
                </a:lnTo>
                <a:lnTo>
                  <a:pt x="2230582" y="96982"/>
                </a:lnTo>
                <a:lnTo>
                  <a:pt x="69272" y="0"/>
                </a:lnTo>
                <a:lnTo>
                  <a:pt x="0" y="96982"/>
                </a:lnTo>
                <a:close/>
              </a:path>
            </a:pathLst>
          </a:cu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6" name="Ovale 15">
            <a:extLst>
              <a:ext uri="{FF2B5EF4-FFF2-40B4-BE49-F238E27FC236}">
                <a16:creationId xmlns:a16="http://schemas.microsoft.com/office/drawing/2014/main" id="{9DF0419C-294B-4DA5-BC13-949E63F8D8B1}"/>
              </a:ext>
            </a:extLst>
          </p:cNvPr>
          <p:cNvSpPr/>
          <p:nvPr/>
        </p:nvSpPr>
        <p:spPr>
          <a:xfrm>
            <a:off x="8996911" y="2729345"/>
            <a:ext cx="748145" cy="699655"/>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18" name="Rettangolo 17">
            <a:extLst>
              <a:ext uri="{FF2B5EF4-FFF2-40B4-BE49-F238E27FC236}">
                <a16:creationId xmlns:a16="http://schemas.microsoft.com/office/drawing/2014/main" id="{07DAFCFB-8E88-47D1-8EB7-BC9C1DCF3305}"/>
              </a:ext>
            </a:extLst>
          </p:cNvPr>
          <p:cNvSpPr/>
          <p:nvPr/>
        </p:nvSpPr>
        <p:spPr>
          <a:xfrm>
            <a:off x="3895012" y="2590800"/>
            <a:ext cx="2660073" cy="8213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igura a mano libera: forma 20">
            <a:extLst>
              <a:ext uri="{FF2B5EF4-FFF2-40B4-BE49-F238E27FC236}">
                <a16:creationId xmlns:a16="http://schemas.microsoft.com/office/drawing/2014/main" id="{95D864A7-9067-4978-80E1-B560A8446A0D}"/>
              </a:ext>
            </a:extLst>
          </p:cNvPr>
          <p:cNvSpPr/>
          <p:nvPr/>
        </p:nvSpPr>
        <p:spPr>
          <a:xfrm>
            <a:off x="1787236" y="1302327"/>
            <a:ext cx="1759528" cy="1939637"/>
          </a:xfrm>
          <a:custGeom>
            <a:avLst/>
            <a:gdLst>
              <a:gd name="connsiteX0" fmla="*/ 0 w 1759528"/>
              <a:gd name="connsiteY0" fmla="*/ 69273 h 1939637"/>
              <a:gd name="connsiteX1" fmla="*/ 318655 w 1759528"/>
              <a:gd name="connsiteY1" fmla="*/ 1579418 h 1939637"/>
              <a:gd name="connsiteX2" fmla="*/ 1136073 w 1759528"/>
              <a:gd name="connsiteY2" fmla="*/ 1537855 h 1939637"/>
              <a:gd name="connsiteX3" fmla="*/ 1163782 w 1759528"/>
              <a:gd name="connsiteY3" fmla="*/ 1884218 h 1939637"/>
              <a:gd name="connsiteX4" fmla="*/ 1759528 w 1759528"/>
              <a:gd name="connsiteY4" fmla="*/ 1939637 h 1939637"/>
              <a:gd name="connsiteX5" fmla="*/ 1759528 w 1759528"/>
              <a:gd name="connsiteY5" fmla="*/ 1330037 h 1939637"/>
              <a:gd name="connsiteX6" fmla="*/ 1219200 w 1759528"/>
              <a:gd name="connsiteY6" fmla="*/ 1288473 h 1939637"/>
              <a:gd name="connsiteX7" fmla="*/ 1149928 w 1759528"/>
              <a:gd name="connsiteY7" fmla="*/ 0 h 1939637"/>
              <a:gd name="connsiteX8" fmla="*/ 41564 w 1759528"/>
              <a:gd name="connsiteY8" fmla="*/ 27709 h 1939637"/>
              <a:gd name="connsiteX9" fmla="*/ 0 w 1759528"/>
              <a:gd name="connsiteY9" fmla="*/ 69273 h 193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528" h="1939637">
                <a:moveTo>
                  <a:pt x="0" y="69273"/>
                </a:moveTo>
                <a:lnTo>
                  <a:pt x="318655" y="1579418"/>
                </a:lnTo>
                <a:lnTo>
                  <a:pt x="1136073" y="1537855"/>
                </a:lnTo>
                <a:lnTo>
                  <a:pt x="1163782" y="1884218"/>
                </a:lnTo>
                <a:lnTo>
                  <a:pt x="1759528" y="1939637"/>
                </a:lnTo>
                <a:lnTo>
                  <a:pt x="1759528" y="1330037"/>
                </a:lnTo>
                <a:lnTo>
                  <a:pt x="1219200" y="1288473"/>
                </a:lnTo>
                <a:lnTo>
                  <a:pt x="1149928" y="0"/>
                </a:lnTo>
                <a:lnTo>
                  <a:pt x="41564" y="27709"/>
                </a:lnTo>
                <a:lnTo>
                  <a:pt x="0" y="69273"/>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FBACC7BB-C1D8-44BE-9FD1-54BFFAB6E587}"/>
              </a:ext>
            </a:extLst>
          </p:cNvPr>
          <p:cNvSpPr/>
          <p:nvPr/>
        </p:nvSpPr>
        <p:spPr>
          <a:xfrm>
            <a:off x="3172690" y="1025236"/>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Interruttore generale PWR</a:t>
            </a:r>
            <a:r>
              <a:rPr lang="it-IT" dirty="0"/>
              <a:t> </a:t>
            </a:r>
          </a:p>
        </p:txBody>
      </p:sp>
      <p:sp>
        <p:nvSpPr>
          <p:cNvPr id="23" name="Rettangolo 22">
            <a:extLst>
              <a:ext uri="{FF2B5EF4-FFF2-40B4-BE49-F238E27FC236}">
                <a16:creationId xmlns:a16="http://schemas.microsoft.com/office/drawing/2014/main" id="{BBA1B8DA-BD6D-4C7B-B19D-6EF93255C6D0}"/>
              </a:ext>
            </a:extLst>
          </p:cNvPr>
          <p:cNvSpPr/>
          <p:nvPr/>
        </p:nvSpPr>
        <p:spPr>
          <a:xfrm>
            <a:off x="4566488" y="1801090"/>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Connettore Scorbot</a:t>
            </a:r>
          </a:p>
        </p:txBody>
      </p:sp>
      <p:sp>
        <p:nvSpPr>
          <p:cNvPr id="24" name="Rettangolo 23">
            <a:extLst>
              <a:ext uri="{FF2B5EF4-FFF2-40B4-BE49-F238E27FC236}">
                <a16:creationId xmlns:a16="http://schemas.microsoft.com/office/drawing/2014/main" id="{14625974-8436-42A9-8290-152BFD064070}"/>
              </a:ext>
            </a:extLst>
          </p:cNvPr>
          <p:cNvSpPr/>
          <p:nvPr/>
        </p:nvSpPr>
        <p:spPr>
          <a:xfrm>
            <a:off x="9784066" y="2036617"/>
            <a:ext cx="1759527" cy="69272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Regolazione offset correnti</a:t>
            </a:r>
          </a:p>
        </p:txBody>
      </p:sp>
      <p:sp>
        <p:nvSpPr>
          <p:cNvPr id="25" name="Rettangolo 24">
            <a:extLst>
              <a:ext uri="{FF2B5EF4-FFF2-40B4-BE49-F238E27FC236}">
                <a16:creationId xmlns:a16="http://schemas.microsoft.com/office/drawing/2014/main" id="{34B5E622-F14F-48B5-8238-EF40733602BE}"/>
              </a:ext>
            </a:extLst>
          </p:cNvPr>
          <p:cNvSpPr/>
          <p:nvPr/>
        </p:nvSpPr>
        <p:spPr>
          <a:xfrm>
            <a:off x="6782941" y="789709"/>
            <a:ext cx="2056259" cy="104298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Arduino mega</a:t>
            </a:r>
          </a:p>
          <a:p>
            <a:pPr algn="ctr"/>
            <a:r>
              <a:rPr lang="it-IT" dirty="0">
                <a:solidFill>
                  <a:schemeClr val="tx1"/>
                </a:solidFill>
              </a:rPr>
              <a:t> + </a:t>
            </a:r>
          </a:p>
          <a:p>
            <a:pPr algn="ctr"/>
            <a:r>
              <a:rPr lang="it-IT" dirty="0">
                <a:solidFill>
                  <a:schemeClr val="tx1"/>
                </a:solidFill>
              </a:rPr>
              <a:t>Connettore </a:t>
            </a:r>
            <a:r>
              <a:rPr lang="it-IT" dirty="0" err="1">
                <a:solidFill>
                  <a:schemeClr val="tx1"/>
                </a:solidFill>
              </a:rPr>
              <a:t>Rasp</a:t>
            </a:r>
            <a:endParaRPr lang="it-IT" dirty="0">
              <a:solidFill>
                <a:schemeClr val="tx1"/>
              </a:solidFill>
            </a:endParaRPr>
          </a:p>
        </p:txBody>
      </p:sp>
      <p:sp>
        <p:nvSpPr>
          <p:cNvPr id="26" name="Rettangolo 25">
            <a:extLst>
              <a:ext uri="{FF2B5EF4-FFF2-40B4-BE49-F238E27FC236}">
                <a16:creationId xmlns:a16="http://schemas.microsoft.com/office/drawing/2014/main" id="{D73F42ED-D5DE-4FEB-90AD-5F3788F20A31}"/>
              </a:ext>
            </a:extLst>
          </p:cNvPr>
          <p:cNvSpPr/>
          <p:nvPr/>
        </p:nvSpPr>
        <p:spPr>
          <a:xfrm>
            <a:off x="5257800" y="6092102"/>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Alimentatore</a:t>
            </a:r>
          </a:p>
        </p:txBody>
      </p:sp>
      <p:sp>
        <p:nvSpPr>
          <p:cNvPr id="27" name="Rettangolo 26">
            <a:extLst>
              <a:ext uri="{FF2B5EF4-FFF2-40B4-BE49-F238E27FC236}">
                <a16:creationId xmlns:a16="http://schemas.microsoft.com/office/drawing/2014/main" id="{788BB7B1-9A3C-408D-8BC3-F3CB719F392D}"/>
              </a:ext>
            </a:extLst>
          </p:cNvPr>
          <p:cNvSpPr/>
          <p:nvPr/>
        </p:nvSpPr>
        <p:spPr>
          <a:xfrm>
            <a:off x="1323111" y="6092102"/>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Motor Driver</a:t>
            </a:r>
          </a:p>
        </p:txBody>
      </p:sp>
    </p:spTree>
    <p:extLst>
      <p:ext uri="{BB962C8B-B14F-4D97-AF65-F5344CB8AC3E}">
        <p14:creationId xmlns:p14="http://schemas.microsoft.com/office/powerpoint/2010/main" val="445686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C961074-863D-994B-B57C-49FE3BED4145}"/>
              </a:ext>
            </a:extLst>
          </p:cNvPr>
          <p:cNvSpPr>
            <a:spLocks noGrp="1"/>
          </p:cNvSpPr>
          <p:nvPr>
            <p:ph type="title"/>
          </p:nvPr>
        </p:nvSpPr>
        <p:spPr>
          <a:xfrm>
            <a:off x="58901" y="39688"/>
            <a:ext cx="4378987"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Funzione invia: </a:t>
            </a:r>
          </a:p>
        </p:txBody>
      </p:sp>
      <p:sp>
        <p:nvSpPr>
          <p:cNvPr id="5" name="CasellaDiTesto 4">
            <a:extLst>
              <a:ext uri="{FF2B5EF4-FFF2-40B4-BE49-F238E27FC236}">
                <a16:creationId xmlns:a16="http://schemas.microsoft.com/office/drawing/2014/main" id="{55C9C706-3D31-D643-8E01-8D9C73028069}"/>
              </a:ext>
            </a:extLst>
          </p:cNvPr>
          <p:cNvSpPr txBox="1"/>
          <p:nvPr/>
        </p:nvSpPr>
        <p:spPr>
          <a:xfrm>
            <a:off x="390144" y="750465"/>
            <a:ext cx="4279392" cy="646331"/>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it-IT" sz="3200" b="1" dirty="0">
                <a:ln w="12700">
                  <a:solidFill>
                    <a:schemeClr val="accent3">
                      <a:lumMod val="50000"/>
                    </a:schemeClr>
                  </a:solidFill>
                  <a:prstDash val="solid"/>
                </a:ln>
                <a:solidFill>
                  <a:srgbClr val="002060"/>
                </a:solidFill>
                <a:effectLst>
                  <a:innerShdw blurRad="177800">
                    <a:schemeClr val="accent3">
                      <a:lumMod val="50000"/>
                    </a:schemeClr>
                  </a:innerShdw>
                </a:effectLst>
              </a:rPr>
              <a:t>Struttura messaggio:</a:t>
            </a:r>
          </a:p>
        </p:txBody>
      </p:sp>
      <p:sp>
        <p:nvSpPr>
          <p:cNvPr id="6" name="CasellaDiTesto 5">
            <a:extLst>
              <a:ext uri="{FF2B5EF4-FFF2-40B4-BE49-F238E27FC236}">
                <a16:creationId xmlns:a16="http://schemas.microsoft.com/office/drawing/2014/main" id="{72937994-EA4D-1041-BC03-07D44FE986E4}"/>
              </a:ext>
            </a:extLst>
          </p:cNvPr>
          <p:cNvSpPr txBox="1"/>
          <p:nvPr/>
        </p:nvSpPr>
        <p:spPr>
          <a:xfrm>
            <a:off x="408510" y="2086138"/>
            <a:ext cx="9966881" cy="430887"/>
          </a:xfrm>
          <a:prstGeom prst="rect">
            <a:avLst/>
          </a:prstGeom>
          <a:noFill/>
          <a:ln w="19050">
            <a:solidFill>
              <a:srgbClr val="002060"/>
            </a:solidFill>
          </a:ln>
        </p:spPr>
        <p:txBody>
          <a:bodyPr wrap="square" rtlCol="0">
            <a:spAutoFit/>
          </a:bodyPr>
          <a:lstStyle/>
          <a:p>
            <a:r>
              <a:rPr lang="it-IT" sz="2200" b="1" dirty="0"/>
              <a:t>e|enc1|enc2|enc3|enc4|enc5|enc6|cor1|cor2|cor3|cor4|cor5|cor6\</a:t>
            </a:r>
            <a:r>
              <a:rPr lang="it-IT" sz="2200" b="1" dirty="0" err="1"/>
              <a:t>n</a:t>
            </a:r>
            <a:endParaRPr lang="it-IT" sz="2200" b="1" dirty="0"/>
          </a:p>
        </p:txBody>
      </p:sp>
      <p:sp>
        <p:nvSpPr>
          <p:cNvPr id="7" name="CasellaDiTesto 6">
            <a:extLst>
              <a:ext uri="{FF2B5EF4-FFF2-40B4-BE49-F238E27FC236}">
                <a16:creationId xmlns:a16="http://schemas.microsoft.com/office/drawing/2014/main" id="{BB8032B4-4E52-E84D-8800-49184EAF2563}"/>
              </a:ext>
            </a:extLst>
          </p:cNvPr>
          <p:cNvSpPr txBox="1"/>
          <p:nvPr/>
        </p:nvSpPr>
        <p:spPr>
          <a:xfrm>
            <a:off x="402337" y="3274030"/>
            <a:ext cx="11742954" cy="307777"/>
          </a:xfrm>
          <a:prstGeom prst="rect">
            <a:avLst/>
          </a:prstGeom>
          <a:noFill/>
          <a:ln w="19050">
            <a:solidFill>
              <a:srgbClr val="002060"/>
            </a:solidFill>
          </a:ln>
        </p:spPr>
        <p:txBody>
          <a:bodyPr wrap="square" rtlCol="0">
            <a:spAutoFit/>
          </a:bodyPr>
          <a:lstStyle/>
          <a:p>
            <a:r>
              <a:rPr lang="it-IT" sz="1400" b="1" dirty="0"/>
              <a:t>i|eMax1|eMax2|eMax3|eMax4|eMax5|eMax6|emin1|emin2|emin3|emin4|emin5|emin6|cMax1|cMax2|cMax3|cMax4|cMax5|cMax6\</a:t>
            </a:r>
            <a:r>
              <a:rPr lang="it-IT" sz="1400" b="1" dirty="0" err="1"/>
              <a:t>n</a:t>
            </a:r>
            <a:endParaRPr lang="it-IT" sz="1400" b="1" dirty="0"/>
          </a:p>
        </p:txBody>
      </p:sp>
      <p:sp>
        <p:nvSpPr>
          <p:cNvPr id="8" name="CasellaDiTesto 7">
            <a:extLst>
              <a:ext uri="{FF2B5EF4-FFF2-40B4-BE49-F238E27FC236}">
                <a16:creationId xmlns:a16="http://schemas.microsoft.com/office/drawing/2014/main" id="{A61138C1-9170-0546-9DFD-6CD00A07EABD}"/>
              </a:ext>
            </a:extLst>
          </p:cNvPr>
          <p:cNvSpPr txBox="1"/>
          <p:nvPr/>
        </p:nvSpPr>
        <p:spPr>
          <a:xfrm>
            <a:off x="366869" y="4874266"/>
            <a:ext cx="4279392" cy="584775"/>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200" b="1" dirty="0">
                <a:ln w="12700">
                  <a:solidFill>
                    <a:schemeClr val="accent3">
                      <a:lumMod val="50000"/>
                    </a:schemeClr>
                  </a:solidFill>
                  <a:prstDash val="solid"/>
                </a:ln>
                <a:solidFill>
                  <a:srgbClr val="002060"/>
                </a:solidFill>
                <a:effectLst>
                  <a:innerShdw blurRad="177800">
                    <a:schemeClr val="accent3">
                      <a:lumMod val="50000"/>
                    </a:schemeClr>
                  </a:innerShdw>
                </a:effectLst>
              </a:rPr>
              <a:t>Due tipologie:</a:t>
            </a:r>
          </a:p>
        </p:txBody>
      </p:sp>
      <p:sp>
        <p:nvSpPr>
          <p:cNvPr id="9" name="Freccia destra 8">
            <a:extLst>
              <a:ext uri="{FF2B5EF4-FFF2-40B4-BE49-F238E27FC236}">
                <a16:creationId xmlns:a16="http://schemas.microsoft.com/office/drawing/2014/main" id="{18AE9371-F92F-4A48-9252-8AAEDE55F885}"/>
              </a:ext>
            </a:extLst>
          </p:cNvPr>
          <p:cNvSpPr/>
          <p:nvPr/>
        </p:nvSpPr>
        <p:spPr>
          <a:xfrm rot="20938480">
            <a:off x="4670831" y="4546377"/>
            <a:ext cx="2850339" cy="43651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destra 9">
            <a:extLst>
              <a:ext uri="{FF2B5EF4-FFF2-40B4-BE49-F238E27FC236}">
                <a16:creationId xmlns:a16="http://schemas.microsoft.com/office/drawing/2014/main" id="{05EF045E-8186-DC4F-A3CC-77BA4B409147}"/>
              </a:ext>
            </a:extLst>
          </p:cNvPr>
          <p:cNvSpPr/>
          <p:nvPr/>
        </p:nvSpPr>
        <p:spPr>
          <a:xfrm rot="498422">
            <a:off x="4688983" y="5257396"/>
            <a:ext cx="2861286" cy="47698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76D178E4-E8AB-FE4C-AA78-ADE12D1806C4}"/>
              </a:ext>
            </a:extLst>
          </p:cNvPr>
          <p:cNvSpPr/>
          <p:nvPr/>
        </p:nvSpPr>
        <p:spPr>
          <a:xfrm>
            <a:off x="22325" y="2129906"/>
            <a:ext cx="344544" cy="3231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Ovale 12">
            <a:extLst>
              <a:ext uri="{FF2B5EF4-FFF2-40B4-BE49-F238E27FC236}">
                <a16:creationId xmlns:a16="http://schemas.microsoft.com/office/drawing/2014/main" id="{BDFADF1B-A0FC-A44F-96A1-9F5B45FB8E56}"/>
              </a:ext>
            </a:extLst>
          </p:cNvPr>
          <p:cNvSpPr/>
          <p:nvPr/>
        </p:nvSpPr>
        <p:spPr>
          <a:xfrm>
            <a:off x="22325" y="3267416"/>
            <a:ext cx="344544" cy="3231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70C9D83-44D7-C247-8729-63612B5050D5}"/>
              </a:ext>
            </a:extLst>
          </p:cNvPr>
          <p:cNvSpPr txBox="1"/>
          <p:nvPr/>
        </p:nvSpPr>
        <p:spPr>
          <a:xfrm>
            <a:off x="7569716" y="3988420"/>
            <a:ext cx="4279392" cy="569387"/>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100" dirty="0">
                <a:ln w="0"/>
                <a:effectLst>
                  <a:outerShdw blurRad="38100" dist="19050" dir="2700000" algn="tl" rotWithShape="0">
                    <a:schemeClr val="dk1">
                      <a:alpha val="40000"/>
                    </a:schemeClr>
                  </a:outerShdw>
                </a:effectLst>
              </a:rPr>
              <a:t>Messaggio Encoder</a:t>
            </a:r>
          </a:p>
        </p:txBody>
      </p:sp>
      <p:sp>
        <p:nvSpPr>
          <p:cNvPr id="15" name="CasellaDiTesto 14">
            <a:extLst>
              <a:ext uri="{FF2B5EF4-FFF2-40B4-BE49-F238E27FC236}">
                <a16:creationId xmlns:a16="http://schemas.microsoft.com/office/drawing/2014/main" id="{FE0BE5B6-C663-AE48-85EE-8964A6BF849E}"/>
              </a:ext>
            </a:extLst>
          </p:cNvPr>
          <p:cNvSpPr txBox="1"/>
          <p:nvPr/>
        </p:nvSpPr>
        <p:spPr>
          <a:xfrm>
            <a:off x="7592990" y="5459041"/>
            <a:ext cx="4552301" cy="569387"/>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it-IT" sz="3100" dirty="0">
                <a:ln w="0"/>
                <a:effectLst>
                  <a:outerShdw blurRad="38100" dist="19050" dir="2700000" algn="tl" rotWithShape="0">
                    <a:schemeClr val="dk1">
                      <a:alpha val="40000"/>
                    </a:schemeClr>
                  </a:outerShdw>
                </a:effectLst>
              </a:rPr>
              <a:t>Messaggio impostazioni</a:t>
            </a:r>
            <a:endParaRPr lang="it-IT" sz="3100" b="1" dirty="0">
              <a:ln w="12700">
                <a:solidFill>
                  <a:schemeClr val="accent3">
                    <a:lumMod val="50000"/>
                  </a:schemeClr>
                </a:solidFill>
                <a:prstDash val="solid"/>
              </a:ln>
              <a:solidFill>
                <a:srgbClr val="002060"/>
              </a:solidFill>
              <a:effectLst>
                <a:innerShdw blurRad="177800">
                  <a:schemeClr val="accent3">
                    <a:lumMod val="50000"/>
                  </a:schemeClr>
                </a:innerShdw>
              </a:effectLst>
            </a:endParaRPr>
          </a:p>
        </p:txBody>
      </p:sp>
    </p:spTree>
    <p:extLst>
      <p:ext uri="{BB962C8B-B14F-4D97-AF65-F5344CB8AC3E}">
        <p14:creationId xmlns:p14="http://schemas.microsoft.com/office/powerpoint/2010/main" val="9647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95FD938E-7B25-D747-8FFC-302D26266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6986" y="1434856"/>
            <a:ext cx="8844876" cy="4668129"/>
          </a:xfrm>
        </p:spPr>
      </p:pic>
      <p:sp>
        <p:nvSpPr>
          <p:cNvPr id="4" name="Titolo 1">
            <a:extLst>
              <a:ext uri="{FF2B5EF4-FFF2-40B4-BE49-F238E27FC236}">
                <a16:creationId xmlns:a16="http://schemas.microsoft.com/office/drawing/2014/main" id="{6E7A745F-36FD-9246-BBDB-77A41CAA1B2D}"/>
              </a:ext>
            </a:extLst>
          </p:cNvPr>
          <p:cNvSpPr>
            <a:spLocks noGrp="1"/>
          </p:cNvSpPr>
          <p:nvPr>
            <p:ph type="title"/>
          </p:nvPr>
        </p:nvSpPr>
        <p:spPr>
          <a:xfrm>
            <a:off x="58901" y="39688"/>
            <a:ext cx="5305579"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Funzione invia: Controllo </a:t>
            </a:r>
          </a:p>
        </p:txBody>
      </p:sp>
    </p:spTree>
    <p:extLst>
      <p:ext uri="{BB962C8B-B14F-4D97-AF65-F5344CB8AC3E}">
        <p14:creationId xmlns:p14="http://schemas.microsoft.com/office/powerpoint/2010/main" val="3300508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4B459FD-D35C-B148-8467-E964BCB812D8}"/>
              </a:ext>
            </a:extLst>
          </p:cNvPr>
          <p:cNvSpPr>
            <a:spLocks noGrp="1"/>
          </p:cNvSpPr>
          <p:nvPr>
            <p:ph type="title"/>
          </p:nvPr>
        </p:nvSpPr>
        <p:spPr>
          <a:xfrm>
            <a:off x="58901" y="39688"/>
            <a:ext cx="5305579"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Funzione leggi:</a:t>
            </a:r>
          </a:p>
        </p:txBody>
      </p:sp>
      <p:sp>
        <p:nvSpPr>
          <p:cNvPr id="5" name="CasellaDiTesto 4">
            <a:extLst>
              <a:ext uri="{FF2B5EF4-FFF2-40B4-BE49-F238E27FC236}">
                <a16:creationId xmlns:a16="http://schemas.microsoft.com/office/drawing/2014/main" id="{E23787E8-1853-F047-85DC-E38452099CAA}"/>
              </a:ext>
            </a:extLst>
          </p:cNvPr>
          <p:cNvSpPr txBox="1"/>
          <p:nvPr/>
        </p:nvSpPr>
        <p:spPr>
          <a:xfrm>
            <a:off x="719328" y="1167956"/>
            <a:ext cx="10375392" cy="1077218"/>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3200" b="1" dirty="0">
                <a:ln w="12700">
                  <a:solidFill>
                    <a:schemeClr val="accent3">
                      <a:lumMod val="50000"/>
                    </a:schemeClr>
                  </a:solidFill>
                  <a:prstDash val="solid"/>
                </a:ln>
                <a:solidFill>
                  <a:srgbClr val="002060"/>
                </a:solidFill>
                <a:effectLst>
                  <a:innerShdw blurRad="177800">
                    <a:schemeClr val="accent3">
                      <a:lumMod val="50000"/>
                    </a:schemeClr>
                  </a:innerShdw>
                </a:effectLst>
              </a:rPr>
              <a:t>Controllo del primo carattere per identificare il tipo di messaggio</a:t>
            </a:r>
          </a:p>
        </p:txBody>
      </p:sp>
      <p:sp>
        <p:nvSpPr>
          <p:cNvPr id="9" name="Freccia destra 8">
            <a:extLst>
              <a:ext uri="{FF2B5EF4-FFF2-40B4-BE49-F238E27FC236}">
                <a16:creationId xmlns:a16="http://schemas.microsoft.com/office/drawing/2014/main" id="{31B6E22A-10BF-9242-8E1D-9D40F75AE98A}"/>
              </a:ext>
            </a:extLst>
          </p:cNvPr>
          <p:cNvSpPr/>
          <p:nvPr/>
        </p:nvSpPr>
        <p:spPr>
          <a:xfrm rot="9019993">
            <a:off x="2840823" y="2619493"/>
            <a:ext cx="1822886" cy="36663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destra 9">
            <a:extLst>
              <a:ext uri="{FF2B5EF4-FFF2-40B4-BE49-F238E27FC236}">
                <a16:creationId xmlns:a16="http://schemas.microsoft.com/office/drawing/2014/main" id="{9F757F9D-3118-704C-ACF7-DA7F14842315}"/>
              </a:ext>
            </a:extLst>
          </p:cNvPr>
          <p:cNvSpPr/>
          <p:nvPr/>
        </p:nvSpPr>
        <p:spPr>
          <a:xfrm rot="1827874">
            <a:off x="6555121" y="2631265"/>
            <a:ext cx="1907614" cy="36663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51A19BE0-A3B6-5946-B987-380076D8F502}"/>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41976" y="2749468"/>
            <a:ext cx="881905" cy="1114141"/>
          </a:xfrm>
          <a:prstGeom prst="rect">
            <a:avLst/>
          </a:prstGeom>
        </p:spPr>
      </p:pic>
      <p:pic>
        <p:nvPicPr>
          <p:cNvPr id="12" name="Immagine 11">
            <a:extLst>
              <a:ext uri="{FF2B5EF4-FFF2-40B4-BE49-F238E27FC236}">
                <a16:creationId xmlns:a16="http://schemas.microsoft.com/office/drawing/2014/main" id="{9F84DC11-6576-C14C-9AAE-591D91EBD2D0}"/>
              </a:ext>
            </a:extLst>
          </p:cNvPr>
          <p:cNvPicPr>
            <a:picLocks noChangeAspect="1"/>
          </p:cNvPicPr>
          <p:nvPr/>
        </p:nvPicPr>
        <p:blipFill>
          <a:blip r:embed="rId4"/>
          <a:stretch>
            <a:fillRect/>
          </a:stretch>
        </p:blipFill>
        <p:spPr>
          <a:xfrm>
            <a:off x="8423997" y="2778218"/>
            <a:ext cx="1270000" cy="1270000"/>
          </a:xfrm>
          <a:prstGeom prst="rect">
            <a:avLst/>
          </a:prstGeom>
        </p:spPr>
      </p:pic>
      <p:sp>
        <p:nvSpPr>
          <p:cNvPr id="14" name="Freccia destra 13">
            <a:extLst>
              <a:ext uri="{FF2B5EF4-FFF2-40B4-BE49-F238E27FC236}">
                <a16:creationId xmlns:a16="http://schemas.microsoft.com/office/drawing/2014/main" id="{FFF7B9F6-8225-3848-91FB-168E6EB009C7}"/>
              </a:ext>
            </a:extLst>
          </p:cNvPr>
          <p:cNvSpPr/>
          <p:nvPr/>
        </p:nvSpPr>
        <p:spPr>
          <a:xfrm rot="7527813">
            <a:off x="1096452" y="4150399"/>
            <a:ext cx="1020594" cy="30072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Freccia destra 16">
            <a:extLst>
              <a:ext uri="{FF2B5EF4-FFF2-40B4-BE49-F238E27FC236}">
                <a16:creationId xmlns:a16="http://schemas.microsoft.com/office/drawing/2014/main" id="{9513B96B-B74E-B448-BDC6-8402A0BC604E}"/>
              </a:ext>
            </a:extLst>
          </p:cNvPr>
          <p:cNvSpPr/>
          <p:nvPr/>
        </p:nvSpPr>
        <p:spPr>
          <a:xfrm rot="2133378">
            <a:off x="2632892" y="3998916"/>
            <a:ext cx="1863146" cy="28446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Segnaposto contenuto 2">
            <a:extLst>
              <a:ext uri="{FF2B5EF4-FFF2-40B4-BE49-F238E27FC236}">
                <a16:creationId xmlns:a16="http://schemas.microsoft.com/office/drawing/2014/main" id="{438699A9-EA2C-6842-997E-785D0373EBC8}"/>
              </a:ext>
            </a:extLst>
          </p:cNvPr>
          <p:cNvSpPr>
            <a:spLocks noGrp="1"/>
          </p:cNvSpPr>
          <p:nvPr>
            <p:ph idx="1"/>
          </p:nvPr>
        </p:nvSpPr>
        <p:spPr>
          <a:xfrm>
            <a:off x="520885" y="5349188"/>
            <a:ext cx="2348677" cy="1314849"/>
          </a:xfrm>
        </p:spPr>
        <p:txBody>
          <a:bodyPr>
            <a:normAutofit/>
          </a:bodyPr>
          <a:lstStyle/>
          <a:p>
            <a:r>
              <a:rPr lang="it-IT" sz="2200" dirty="0"/>
              <a:t>Salvataggio in una lista collegata</a:t>
            </a:r>
          </a:p>
          <a:p>
            <a:pPr marL="0" indent="0">
              <a:buNone/>
            </a:pPr>
            <a:endParaRPr lang="it-IT" dirty="0"/>
          </a:p>
          <a:p>
            <a:pPr marL="0" indent="0">
              <a:buNone/>
            </a:pPr>
            <a:endParaRPr lang="it-IT" dirty="0"/>
          </a:p>
          <a:p>
            <a:endParaRPr lang="it-IT" dirty="0"/>
          </a:p>
        </p:txBody>
      </p:sp>
      <p:sp>
        <p:nvSpPr>
          <p:cNvPr id="19" name="Segnaposto contenuto 2">
            <a:extLst>
              <a:ext uri="{FF2B5EF4-FFF2-40B4-BE49-F238E27FC236}">
                <a16:creationId xmlns:a16="http://schemas.microsoft.com/office/drawing/2014/main" id="{E1D7C08B-1BA0-D24A-9B77-BE00441AB6EB}"/>
              </a:ext>
            </a:extLst>
          </p:cNvPr>
          <p:cNvSpPr txBox="1">
            <a:spLocks/>
          </p:cNvSpPr>
          <p:nvPr/>
        </p:nvSpPr>
        <p:spPr>
          <a:xfrm>
            <a:off x="4120752" y="5187175"/>
            <a:ext cx="2572656" cy="131484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sz="2200" dirty="0"/>
              <a:t>Salvataggio in una struttura impostazioni opposta</a:t>
            </a:r>
          </a:p>
          <a:p>
            <a:pPr marL="0" indent="0">
              <a:buFont typeface="Wingdings 3" charset="2"/>
              <a:buNone/>
            </a:pPr>
            <a:endParaRPr lang="it-IT" dirty="0"/>
          </a:p>
          <a:p>
            <a:endParaRPr lang="it-IT" dirty="0"/>
          </a:p>
        </p:txBody>
      </p:sp>
      <p:sp>
        <p:nvSpPr>
          <p:cNvPr id="2" name="Rettangolo 1">
            <a:extLst>
              <a:ext uri="{FF2B5EF4-FFF2-40B4-BE49-F238E27FC236}">
                <a16:creationId xmlns:a16="http://schemas.microsoft.com/office/drawing/2014/main" id="{C69A3458-E1E3-7C46-A644-ED44A677A5F8}"/>
              </a:ext>
            </a:extLst>
          </p:cNvPr>
          <p:cNvSpPr/>
          <p:nvPr/>
        </p:nvSpPr>
        <p:spPr>
          <a:xfrm>
            <a:off x="1011240" y="4789180"/>
            <a:ext cx="780438" cy="553998"/>
          </a:xfrm>
          <a:prstGeom prst="rect">
            <a:avLst/>
          </a:prstGeom>
        </p:spPr>
        <p:txBody>
          <a:bodyPr wrap="square">
            <a:spAutoFit/>
          </a:bodyPr>
          <a:lstStyle/>
          <a:p>
            <a:r>
              <a:rPr lang="it-IT" sz="3000" b="1" dirty="0">
                <a:ln w="12700">
                  <a:solidFill>
                    <a:schemeClr val="accent3">
                      <a:lumMod val="50000"/>
                    </a:schemeClr>
                  </a:solidFill>
                  <a:prstDash val="solid"/>
                </a:ln>
                <a:solidFill>
                  <a:srgbClr val="002060"/>
                </a:solidFill>
                <a:effectLst>
                  <a:innerShdw blurRad="177800">
                    <a:schemeClr val="accent3">
                      <a:lumMod val="50000"/>
                    </a:schemeClr>
                  </a:innerShdw>
                </a:effectLst>
              </a:rPr>
              <a:t>‘e’</a:t>
            </a:r>
            <a:endParaRPr lang="it-IT" sz="3000" dirty="0"/>
          </a:p>
        </p:txBody>
      </p:sp>
      <p:sp>
        <p:nvSpPr>
          <p:cNvPr id="20" name="Rettangolo 19">
            <a:extLst>
              <a:ext uri="{FF2B5EF4-FFF2-40B4-BE49-F238E27FC236}">
                <a16:creationId xmlns:a16="http://schemas.microsoft.com/office/drawing/2014/main" id="{E2252B5D-DEFC-454D-BE29-A83491E44FDB}"/>
              </a:ext>
            </a:extLst>
          </p:cNvPr>
          <p:cNvSpPr/>
          <p:nvPr/>
        </p:nvSpPr>
        <p:spPr>
          <a:xfrm>
            <a:off x="4261498" y="4633177"/>
            <a:ext cx="780438" cy="553998"/>
          </a:xfrm>
          <a:prstGeom prst="rect">
            <a:avLst/>
          </a:prstGeom>
        </p:spPr>
        <p:txBody>
          <a:bodyPr wrap="square">
            <a:spAutoFit/>
          </a:bodyPr>
          <a:lstStyle/>
          <a:p>
            <a:r>
              <a:rPr lang="it-IT" sz="3000" b="1" dirty="0">
                <a:ln w="12700">
                  <a:solidFill>
                    <a:schemeClr val="accent3">
                      <a:lumMod val="50000"/>
                    </a:schemeClr>
                  </a:solidFill>
                  <a:prstDash val="solid"/>
                </a:ln>
                <a:solidFill>
                  <a:srgbClr val="002060"/>
                </a:solidFill>
                <a:effectLst>
                  <a:innerShdw blurRad="177800">
                    <a:schemeClr val="accent3">
                      <a:lumMod val="50000"/>
                    </a:schemeClr>
                  </a:innerShdw>
                </a:effectLst>
              </a:rPr>
              <a:t>‘i’</a:t>
            </a:r>
            <a:endParaRPr lang="it-IT" sz="3000" dirty="0"/>
          </a:p>
        </p:txBody>
      </p:sp>
      <p:sp>
        <p:nvSpPr>
          <p:cNvPr id="21" name="Segnaposto contenuto 2">
            <a:extLst>
              <a:ext uri="{FF2B5EF4-FFF2-40B4-BE49-F238E27FC236}">
                <a16:creationId xmlns:a16="http://schemas.microsoft.com/office/drawing/2014/main" id="{0C17E0FA-7985-494A-AF68-81B40B3066DB}"/>
              </a:ext>
            </a:extLst>
          </p:cNvPr>
          <p:cNvSpPr txBox="1">
            <a:spLocks/>
          </p:cNvSpPr>
          <p:nvPr/>
        </p:nvSpPr>
        <p:spPr>
          <a:xfrm>
            <a:off x="8231026" y="3955402"/>
            <a:ext cx="2348677" cy="13148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it-IT" dirty="0"/>
          </a:p>
          <a:p>
            <a:pPr marL="0" indent="0">
              <a:buFont typeface="Wingdings 3" charset="2"/>
              <a:buNone/>
            </a:pPr>
            <a:endParaRPr lang="it-IT" dirty="0"/>
          </a:p>
          <a:p>
            <a:endParaRPr lang="it-IT" dirty="0"/>
          </a:p>
        </p:txBody>
      </p:sp>
      <p:sp>
        <p:nvSpPr>
          <p:cNvPr id="22" name="Segnaposto contenuto 2">
            <a:extLst>
              <a:ext uri="{FF2B5EF4-FFF2-40B4-BE49-F238E27FC236}">
                <a16:creationId xmlns:a16="http://schemas.microsoft.com/office/drawing/2014/main" id="{4324496C-7349-2044-BDC2-81A4FD8F452D}"/>
              </a:ext>
            </a:extLst>
          </p:cNvPr>
          <p:cNvSpPr txBox="1">
            <a:spLocks/>
          </p:cNvSpPr>
          <p:nvPr/>
        </p:nvSpPr>
        <p:spPr>
          <a:xfrm>
            <a:off x="8431131" y="4131755"/>
            <a:ext cx="2572656" cy="13148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sz="2200" dirty="0"/>
              <a:t>Salvataggio in una lista</a:t>
            </a:r>
            <a:endParaRPr lang="it-IT" dirty="0"/>
          </a:p>
          <a:p>
            <a:endParaRPr lang="it-IT" dirty="0"/>
          </a:p>
        </p:txBody>
      </p:sp>
    </p:spTree>
    <p:extLst>
      <p:ext uri="{BB962C8B-B14F-4D97-AF65-F5344CB8AC3E}">
        <p14:creationId xmlns:p14="http://schemas.microsoft.com/office/powerpoint/2010/main" val="3554376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716E6CE5-367E-6F44-AFB7-BF24AD4DF02D}"/>
              </a:ext>
            </a:extLst>
          </p:cNvPr>
          <p:cNvSpPr txBox="1">
            <a:spLocks/>
          </p:cNvSpPr>
          <p:nvPr/>
        </p:nvSpPr>
        <p:spPr>
          <a:xfrm>
            <a:off x="58901" y="39688"/>
            <a:ext cx="5305579" cy="5803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it-IT" sz="3200"/>
              <a:t>Funzione leggi: Controllo </a:t>
            </a:r>
            <a:endParaRPr lang="it-IT" sz="3200" dirty="0"/>
          </a:p>
        </p:txBody>
      </p:sp>
    </p:spTree>
    <p:extLst>
      <p:ext uri="{BB962C8B-B14F-4D97-AF65-F5344CB8AC3E}">
        <p14:creationId xmlns:p14="http://schemas.microsoft.com/office/powerpoint/2010/main" val="3530718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Interfaccia Utente</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7669475" y="612465"/>
            <a:ext cx="4403532" cy="3129656"/>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908777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F0490-ACA8-475F-AE3D-AE3E03A5CD04}"/>
              </a:ext>
            </a:extLst>
          </p:cNvPr>
          <p:cNvSpPr>
            <a:spLocks noGrp="1"/>
          </p:cNvSpPr>
          <p:nvPr>
            <p:ph type="title"/>
          </p:nvPr>
        </p:nvSpPr>
        <p:spPr>
          <a:xfrm>
            <a:off x="114625" y="271641"/>
            <a:ext cx="1942041" cy="741364"/>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a:t>Grafica</a:t>
            </a:r>
          </a:p>
        </p:txBody>
      </p:sp>
      <p:sp>
        <p:nvSpPr>
          <p:cNvPr id="3" name="Segnaposto contenuto 2">
            <a:extLst>
              <a:ext uri="{FF2B5EF4-FFF2-40B4-BE49-F238E27FC236}">
                <a16:creationId xmlns:a16="http://schemas.microsoft.com/office/drawing/2014/main" id="{397753A0-8983-4992-A00A-0DB5B36808FC}"/>
              </a:ext>
            </a:extLst>
          </p:cNvPr>
          <p:cNvSpPr>
            <a:spLocks noGrp="1"/>
          </p:cNvSpPr>
          <p:nvPr>
            <p:ph idx="1"/>
          </p:nvPr>
        </p:nvSpPr>
        <p:spPr>
          <a:xfrm>
            <a:off x="114625" y="1118611"/>
            <a:ext cx="8596668" cy="477836"/>
          </a:xfrm>
        </p:spPr>
        <p:txBody>
          <a:bodyPr/>
          <a:lstStyle/>
          <a:p>
            <a:r>
              <a:rPr lang="it-IT" dirty="0"/>
              <a:t>Sviluppo a cura di : Angeloni Ilaria e Menichelli Alberto</a:t>
            </a:r>
          </a:p>
          <a:p>
            <a:pPr marL="0" indent="0">
              <a:buNone/>
            </a:pPr>
            <a:endParaRPr lang="it-IT" dirty="0"/>
          </a:p>
          <a:p>
            <a:pPr marL="0" indent="0">
              <a:buNone/>
            </a:pPr>
            <a:endParaRPr lang="it-IT" dirty="0"/>
          </a:p>
          <a:p>
            <a:endParaRPr lang="it-IT" dirty="0"/>
          </a:p>
        </p:txBody>
      </p:sp>
      <p:sp>
        <p:nvSpPr>
          <p:cNvPr id="4" name="Titolo 1">
            <a:extLst>
              <a:ext uri="{FF2B5EF4-FFF2-40B4-BE49-F238E27FC236}">
                <a16:creationId xmlns:a16="http://schemas.microsoft.com/office/drawing/2014/main" id="{B8F8C8E9-7094-C34B-A5BB-529306420D41}"/>
              </a:ext>
            </a:extLst>
          </p:cNvPr>
          <p:cNvSpPr txBox="1">
            <a:spLocks/>
          </p:cNvSpPr>
          <p:nvPr/>
        </p:nvSpPr>
        <p:spPr>
          <a:xfrm>
            <a:off x="114625" y="1891978"/>
            <a:ext cx="4164382" cy="61006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Cosa abbiamo fatto: </a:t>
            </a:r>
          </a:p>
        </p:txBody>
      </p:sp>
      <p:sp>
        <p:nvSpPr>
          <p:cNvPr id="5" name="Segnaposto contenuto 2">
            <a:extLst>
              <a:ext uri="{FF2B5EF4-FFF2-40B4-BE49-F238E27FC236}">
                <a16:creationId xmlns:a16="http://schemas.microsoft.com/office/drawing/2014/main" id="{2245175C-8552-FC4D-8345-75B39E1CA3CD}"/>
              </a:ext>
            </a:extLst>
          </p:cNvPr>
          <p:cNvSpPr txBox="1">
            <a:spLocks/>
          </p:cNvSpPr>
          <p:nvPr/>
        </p:nvSpPr>
        <p:spPr>
          <a:xfrm>
            <a:off x="114625" y="2502042"/>
            <a:ext cx="10657210" cy="1266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Sviluppo di un’interfaccia grafica per comandare un Robot-Scorbot; il codice sviluppato è versatile, permette quindi di settare i dati di lavoro indipendentemente dallo Scorbot fisicamente utilizzato così da poter riutilizzare l’interfaccia creata anche su altri dispositivi dello stesso tipo.</a:t>
            </a:r>
          </a:p>
        </p:txBody>
      </p:sp>
      <p:sp>
        <p:nvSpPr>
          <p:cNvPr id="6" name="Titolo 1">
            <a:extLst>
              <a:ext uri="{FF2B5EF4-FFF2-40B4-BE49-F238E27FC236}">
                <a16:creationId xmlns:a16="http://schemas.microsoft.com/office/drawing/2014/main" id="{E1E0297D-E76E-D04F-A715-9C80160D9D81}"/>
              </a:ext>
            </a:extLst>
          </p:cNvPr>
          <p:cNvSpPr txBox="1">
            <a:spLocks/>
          </p:cNvSpPr>
          <p:nvPr/>
        </p:nvSpPr>
        <p:spPr>
          <a:xfrm>
            <a:off x="114625" y="3879154"/>
            <a:ext cx="1703916" cy="61006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Come :  </a:t>
            </a:r>
          </a:p>
        </p:txBody>
      </p:sp>
      <p:sp>
        <p:nvSpPr>
          <p:cNvPr id="8" name="Segnaposto contenuto 2">
            <a:extLst>
              <a:ext uri="{FF2B5EF4-FFF2-40B4-BE49-F238E27FC236}">
                <a16:creationId xmlns:a16="http://schemas.microsoft.com/office/drawing/2014/main" id="{FB1F65A9-BFBE-B34E-90BA-36975D9957FA}"/>
              </a:ext>
            </a:extLst>
          </p:cNvPr>
          <p:cNvSpPr txBox="1">
            <a:spLocks/>
          </p:cNvSpPr>
          <p:nvPr/>
        </p:nvSpPr>
        <p:spPr>
          <a:xfrm>
            <a:off x="154429" y="4604583"/>
            <a:ext cx="7745729" cy="193825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Per lo sviluppo dell’interfaccia grafica sono stati utilizzati principalmente i seguenti due programmi:</a:t>
            </a:r>
          </a:p>
          <a:p>
            <a:r>
              <a:rPr lang="it-IT" b="1" dirty="0" err="1"/>
              <a:t>Qt</a:t>
            </a:r>
            <a:r>
              <a:rPr lang="it-IT" b="1" dirty="0"/>
              <a:t> designer:</a:t>
            </a:r>
            <a:r>
              <a:rPr lang="it-IT" dirty="0"/>
              <a:t> componente del </a:t>
            </a:r>
            <a:r>
              <a:rPr lang="it-IT" dirty="0" err="1"/>
              <a:t>toolset</a:t>
            </a:r>
            <a:r>
              <a:rPr lang="it-IT" dirty="0"/>
              <a:t> della libreria grafica </a:t>
            </a:r>
            <a:r>
              <a:rPr lang="it-IT" b="1" dirty="0" err="1"/>
              <a:t>Qt</a:t>
            </a:r>
            <a:r>
              <a:rPr lang="it-IT" b="1" dirty="0"/>
              <a:t>, </a:t>
            </a:r>
            <a:r>
              <a:rPr lang="it-IT" dirty="0"/>
              <a:t>con il quale è stata creata la parte visuale. </a:t>
            </a:r>
          </a:p>
          <a:p>
            <a:r>
              <a:rPr lang="it-IT" b="1" dirty="0" err="1"/>
              <a:t>PyCharm</a:t>
            </a:r>
            <a:r>
              <a:rPr lang="it-IT" dirty="0"/>
              <a:t> : ambiente di sviluppo per </a:t>
            </a:r>
            <a:r>
              <a:rPr lang="it-IT" dirty="0" err="1"/>
              <a:t>Python</a:t>
            </a:r>
            <a:r>
              <a:rPr lang="it-IT" dirty="0"/>
              <a:t>, utilizzato per scrivere il codice che rende funzionante le pagine create tramite </a:t>
            </a:r>
            <a:r>
              <a:rPr lang="it-IT" dirty="0" err="1"/>
              <a:t>Qt</a:t>
            </a:r>
            <a:r>
              <a:rPr lang="it-IT" dirty="0"/>
              <a:t> Creator.</a:t>
            </a:r>
          </a:p>
        </p:txBody>
      </p:sp>
      <p:pic>
        <p:nvPicPr>
          <p:cNvPr id="14" name="Immagine 13">
            <a:extLst>
              <a:ext uri="{FF2B5EF4-FFF2-40B4-BE49-F238E27FC236}">
                <a16:creationId xmlns:a16="http://schemas.microsoft.com/office/drawing/2014/main" id="{4EF0571A-479A-4B42-BD47-AA15F161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402" y="4767261"/>
            <a:ext cx="1651000" cy="1612900"/>
          </a:xfrm>
          <a:prstGeom prst="rect">
            <a:avLst/>
          </a:prstGeom>
        </p:spPr>
      </p:pic>
      <p:pic>
        <p:nvPicPr>
          <p:cNvPr id="11" name="Immagine 10">
            <a:extLst>
              <a:ext uri="{FF2B5EF4-FFF2-40B4-BE49-F238E27FC236}">
                <a16:creationId xmlns:a16="http://schemas.microsoft.com/office/drawing/2014/main" id="{FEBA0F65-CED1-564F-AFFF-D046E346F5B6}"/>
              </a:ext>
            </a:extLst>
          </p:cNvPr>
          <p:cNvPicPr>
            <a:picLocks noChangeAspect="1"/>
          </p:cNvPicPr>
          <p:nvPr/>
        </p:nvPicPr>
        <p:blipFill>
          <a:blip r:embed="rId3"/>
          <a:stretch>
            <a:fillRect/>
          </a:stretch>
        </p:blipFill>
        <p:spPr>
          <a:xfrm>
            <a:off x="8603799" y="4767261"/>
            <a:ext cx="1474265" cy="1612900"/>
          </a:xfrm>
          <a:prstGeom prst="rect">
            <a:avLst/>
          </a:prstGeom>
        </p:spPr>
      </p:pic>
    </p:spTree>
    <p:extLst>
      <p:ext uri="{BB962C8B-B14F-4D97-AF65-F5344CB8AC3E}">
        <p14:creationId xmlns:p14="http://schemas.microsoft.com/office/powerpoint/2010/main" val="1396167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4DE3BF-7481-9446-9782-17066B90B7AE}"/>
              </a:ext>
            </a:extLst>
          </p:cNvPr>
          <p:cNvSpPr>
            <a:spLocks noGrp="1"/>
          </p:cNvSpPr>
          <p:nvPr>
            <p:ph type="title"/>
          </p:nvPr>
        </p:nvSpPr>
        <p:spPr>
          <a:xfrm>
            <a:off x="667502" y="403122"/>
            <a:ext cx="8596668" cy="698090"/>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err="1"/>
              <a:t>Qt</a:t>
            </a:r>
            <a:r>
              <a:rPr lang="it-IT" dirty="0"/>
              <a:t> Designer</a:t>
            </a:r>
          </a:p>
        </p:txBody>
      </p:sp>
      <p:pic>
        <p:nvPicPr>
          <p:cNvPr id="5" name="Segnaposto contenuto 4">
            <a:extLst>
              <a:ext uri="{FF2B5EF4-FFF2-40B4-BE49-F238E27FC236}">
                <a16:creationId xmlns:a16="http://schemas.microsoft.com/office/drawing/2014/main" id="{F1A156EC-ACA1-C84F-BF36-98E8BD9D03C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722920" y="2799583"/>
            <a:ext cx="6210299" cy="3881437"/>
          </a:xfrm>
        </p:spPr>
      </p:pic>
      <p:sp>
        <p:nvSpPr>
          <p:cNvPr id="7" name="Segnaposto contenuto 2">
            <a:extLst>
              <a:ext uri="{FF2B5EF4-FFF2-40B4-BE49-F238E27FC236}">
                <a16:creationId xmlns:a16="http://schemas.microsoft.com/office/drawing/2014/main" id="{B07C644F-89DB-3B4C-BEA3-236E8C5E3981}"/>
              </a:ext>
            </a:extLst>
          </p:cNvPr>
          <p:cNvSpPr txBox="1">
            <a:spLocks/>
          </p:cNvSpPr>
          <p:nvPr/>
        </p:nvSpPr>
        <p:spPr>
          <a:xfrm>
            <a:off x="667502" y="1317214"/>
            <a:ext cx="8596668" cy="44739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La parte visuale è stata sviluppata con </a:t>
            </a:r>
            <a:r>
              <a:rPr lang="it-IT" dirty="0" err="1"/>
              <a:t>Qt</a:t>
            </a:r>
            <a:r>
              <a:rPr lang="it-IT" dirty="0"/>
              <a:t> Designer, uno strumento per la creazione e progettazione di interfacce grafiche. </a:t>
            </a:r>
          </a:p>
          <a:p>
            <a:r>
              <a:rPr lang="it-IT" dirty="0"/>
              <a:t>La schermata principale è divisa in più parti; di seguito elenchiamo quelle più importanti e che sono state più utili per il progetto.</a:t>
            </a:r>
          </a:p>
          <a:p>
            <a:endParaRPr lang="it-IT" dirty="0"/>
          </a:p>
          <a:p>
            <a:r>
              <a:rPr lang="it-IT" dirty="0"/>
              <a:t>1) </a:t>
            </a:r>
            <a:r>
              <a:rPr lang="it-IT" dirty="0" err="1"/>
              <a:t>Property</a:t>
            </a:r>
            <a:r>
              <a:rPr lang="it-IT" dirty="0"/>
              <a:t> Editor</a:t>
            </a:r>
          </a:p>
          <a:p>
            <a:pPr marL="0" indent="0">
              <a:buNone/>
            </a:pPr>
            <a:endParaRPr lang="it-IT" dirty="0"/>
          </a:p>
          <a:p>
            <a:r>
              <a:rPr lang="it-IT" dirty="0"/>
              <a:t>2)</a:t>
            </a:r>
            <a:r>
              <a:rPr lang="it-IT" dirty="0" err="1"/>
              <a:t>Main</a:t>
            </a:r>
            <a:r>
              <a:rPr lang="it-IT" dirty="0"/>
              <a:t> </a:t>
            </a:r>
            <a:r>
              <a:rPr lang="it-IT" dirty="0" err="1"/>
              <a:t>Window</a:t>
            </a:r>
            <a:endParaRPr lang="it-IT" dirty="0"/>
          </a:p>
          <a:p>
            <a:endParaRPr lang="it-IT" dirty="0"/>
          </a:p>
          <a:p>
            <a:r>
              <a:rPr lang="it-IT" dirty="0"/>
              <a:t>3)Object </a:t>
            </a:r>
            <a:r>
              <a:rPr lang="it-IT" dirty="0" err="1"/>
              <a:t>Inspector</a:t>
            </a:r>
            <a:r>
              <a:rPr lang="it-IT" dirty="0"/>
              <a:t> </a:t>
            </a:r>
          </a:p>
          <a:p>
            <a:endParaRPr lang="it-IT" dirty="0"/>
          </a:p>
          <a:p>
            <a:r>
              <a:rPr lang="it-IT" dirty="0"/>
              <a:t>4) </a:t>
            </a:r>
            <a:r>
              <a:rPr lang="it-IT" dirty="0" err="1"/>
              <a:t>Widget</a:t>
            </a:r>
            <a:r>
              <a:rPr lang="it-IT" dirty="0"/>
              <a:t> Box</a:t>
            </a:r>
          </a:p>
          <a:p>
            <a:endParaRPr lang="it-IT" dirty="0"/>
          </a:p>
        </p:txBody>
      </p:sp>
      <p:sp>
        <p:nvSpPr>
          <p:cNvPr id="30" name="Cornice 29">
            <a:extLst>
              <a:ext uri="{FF2B5EF4-FFF2-40B4-BE49-F238E27FC236}">
                <a16:creationId xmlns:a16="http://schemas.microsoft.com/office/drawing/2014/main" id="{75CAC993-235E-1C46-95E2-517E29319307}"/>
              </a:ext>
            </a:extLst>
          </p:cNvPr>
          <p:cNvSpPr/>
          <p:nvPr/>
        </p:nvSpPr>
        <p:spPr>
          <a:xfrm>
            <a:off x="580102" y="2779919"/>
            <a:ext cx="2723536" cy="629417"/>
          </a:xfrm>
          <a:prstGeom prst="frame">
            <a:avLst>
              <a:gd name="adj1" fmla="val 9375"/>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4" name="Cornice 33">
            <a:extLst>
              <a:ext uri="{FF2B5EF4-FFF2-40B4-BE49-F238E27FC236}">
                <a16:creationId xmlns:a16="http://schemas.microsoft.com/office/drawing/2014/main" id="{C465C61F-01B0-AD41-875B-47D86FB2B8BD}"/>
              </a:ext>
            </a:extLst>
          </p:cNvPr>
          <p:cNvSpPr/>
          <p:nvPr/>
        </p:nvSpPr>
        <p:spPr>
          <a:xfrm>
            <a:off x="580102" y="3532167"/>
            <a:ext cx="2723536" cy="629417"/>
          </a:xfrm>
          <a:prstGeom prst="frame">
            <a:avLst>
              <a:gd name="adj1" fmla="val 93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5" name="Cornice 34">
            <a:extLst>
              <a:ext uri="{FF2B5EF4-FFF2-40B4-BE49-F238E27FC236}">
                <a16:creationId xmlns:a16="http://schemas.microsoft.com/office/drawing/2014/main" id="{06EAC54F-A5F6-264D-8DBE-9B189917382F}"/>
              </a:ext>
            </a:extLst>
          </p:cNvPr>
          <p:cNvSpPr/>
          <p:nvPr/>
        </p:nvSpPr>
        <p:spPr>
          <a:xfrm>
            <a:off x="580102" y="4272120"/>
            <a:ext cx="2723536" cy="629417"/>
          </a:xfrm>
          <a:prstGeom prst="frame">
            <a:avLst>
              <a:gd name="adj1" fmla="val 937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6" name="Cornice 35">
            <a:extLst>
              <a:ext uri="{FF2B5EF4-FFF2-40B4-BE49-F238E27FC236}">
                <a16:creationId xmlns:a16="http://schemas.microsoft.com/office/drawing/2014/main" id="{C0D8E5C4-0C02-4E4A-8507-CFADAAC69E06}"/>
              </a:ext>
            </a:extLst>
          </p:cNvPr>
          <p:cNvSpPr/>
          <p:nvPr/>
        </p:nvSpPr>
        <p:spPr>
          <a:xfrm>
            <a:off x="580102" y="5024364"/>
            <a:ext cx="2723536" cy="629417"/>
          </a:xfrm>
          <a:prstGeom prst="frame">
            <a:avLst>
              <a:gd name="adj1" fmla="val 937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ornice 36">
            <a:extLst>
              <a:ext uri="{FF2B5EF4-FFF2-40B4-BE49-F238E27FC236}">
                <a16:creationId xmlns:a16="http://schemas.microsoft.com/office/drawing/2014/main" id="{EC8AB850-C979-CE4D-B9BB-D5A38B96F559}"/>
              </a:ext>
            </a:extLst>
          </p:cNvPr>
          <p:cNvSpPr/>
          <p:nvPr/>
        </p:nvSpPr>
        <p:spPr>
          <a:xfrm>
            <a:off x="6690781" y="2799583"/>
            <a:ext cx="3937412" cy="1344476"/>
          </a:xfrm>
          <a:prstGeom prst="frame">
            <a:avLst>
              <a:gd name="adj1" fmla="val 487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1" name="Cornice 40">
            <a:extLst>
              <a:ext uri="{FF2B5EF4-FFF2-40B4-BE49-F238E27FC236}">
                <a16:creationId xmlns:a16="http://schemas.microsoft.com/office/drawing/2014/main" id="{C6ED828E-9C82-5F40-B6DD-238AB91BAD0A}"/>
              </a:ext>
            </a:extLst>
          </p:cNvPr>
          <p:cNvSpPr/>
          <p:nvPr/>
        </p:nvSpPr>
        <p:spPr>
          <a:xfrm>
            <a:off x="6706691" y="4168442"/>
            <a:ext cx="3951477" cy="2234647"/>
          </a:xfrm>
          <a:prstGeom prst="frame">
            <a:avLst>
              <a:gd name="adj1" fmla="val 27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3" name="Cornice 42">
            <a:extLst>
              <a:ext uri="{FF2B5EF4-FFF2-40B4-BE49-F238E27FC236}">
                <a16:creationId xmlns:a16="http://schemas.microsoft.com/office/drawing/2014/main" id="{79D319B6-E85C-CC48-9BF8-7B653CB55056}"/>
              </a:ext>
            </a:extLst>
          </p:cNvPr>
          <p:cNvSpPr/>
          <p:nvPr/>
        </p:nvSpPr>
        <p:spPr>
          <a:xfrm>
            <a:off x="10658168" y="2817108"/>
            <a:ext cx="1275051" cy="3585981"/>
          </a:xfrm>
          <a:prstGeom prst="frame">
            <a:avLst>
              <a:gd name="adj1" fmla="val 481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Freccia destra 44">
            <a:extLst>
              <a:ext uri="{FF2B5EF4-FFF2-40B4-BE49-F238E27FC236}">
                <a16:creationId xmlns:a16="http://schemas.microsoft.com/office/drawing/2014/main" id="{40D2612F-6FE2-B94B-A713-E58A28FE9041}"/>
              </a:ext>
            </a:extLst>
          </p:cNvPr>
          <p:cNvSpPr/>
          <p:nvPr/>
        </p:nvSpPr>
        <p:spPr>
          <a:xfrm>
            <a:off x="3330711" y="5348632"/>
            <a:ext cx="2392210"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46" name="Cornice 45">
            <a:extLst>
              <a:ext uri="{FF2B5EF4-FFF2-40B4-BE49-F238E27FC236}">
                <a16:creationId xmlns:a16="http://schemas.microsoft.com/office/drawing/2014/main" id="{F0392DFA-0449-4C42-9EB6-B87D2EE61563}"/>
              </a:ext>
            </a:extLst>
          </p:cNvPr>
          <p:cNvSpPr/>
          <p:nvPr/>
        </p:nvSpPr>
        <p:spPr>
          <a:xfrm>
            <a:off x="5722918" y="2799584"/>
            <a:ext cx="991893" cy="3603506"/>
          </a:xfrm>
          <a:prstGeom prst="frame">
            <a:avLst>
              <a:gd name="adj1" fmla="val 474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9" name="Freccia destra 48">
            <a:extLst>
              <a:ext uri="{FF2B5EF4-FFF2-40B4-BE49-F238E27FC236}">
                <a16:creationId xmlns:a16="http://schemas.microsoft.com/office/drawing/2014/main" id="{E51B725F-AC11-BA4F-BA6E-B3010B85392C}"/>
              </a:ext>
            </a:extLst>
          </p:cNvPr>
          <p:cNvSpPr/>
          <p:nvPr/>
        </p:nvSpPr>
        <p:spPr>
          <a:xfrm rot="185111">
            <a:off x="3267958" y="3176612"/>
            <a:ext cx="3448121" cy="4571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0" name="Freccia destra 49">
            <a:extLst>
              <a:ext uri="{FF2B5EF4-FFF2-40B4-BE49-F238E27FC236}">
                <a16:creationId xmlns:a16="http://schemas.microsoft.com/office/drawing/2014/main" id="{CAEB0895-E04D-1D47-B29A-91F13CC5FCD6}"/>
              </a:ext>
            </a:extLst>
          </p:cNvPr>
          <p:cNvSpPr/>
          <p:nvPr/>
        </p:nvSpPr>
        <p:spPr>
          <a:xfrm>
            <a:off x="3303638" y="4536440"/>
            <a:ext cx="7354530"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1" name="Freccia destra 50">
            <a:extLst>
              <a:ext uri="{FF2B5EF4-FFF2-40B4-BE49-F238E27FC236}">
                <a16:creationId xmlns:a16="http://schemas.microsoft.com/office/drawing/2014/main" id="{E2EEB5FF-89B9-174A-9A76-9DE75AB82745}"/>
              </a:ext>
            </a:extLst>
          </p:cNvPr>
          <p:cNvSpPr/>
          <p:nvPr/>
        </p:nvSpPr>
        <p:spPr>
          <a:xfrm rot="587755">
            <a:off x="3300757" y="3990292"/>
            <a:ext cx="3437332" cy="4571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2" name="Immagine 51">
            <a:extLst>
              <a:ext uri="{FF2B5EF4-FFF2-40B4-BE49-F238E27FC236}">
                <a16:creationId xmlns:a16="http://schemas.microsoft.com/office/drawing/2014/main" id="{76A0731E-E1F1-C64A-A703-6F6FC656B9ED}"/>
              </a:ext>
            </a:extLst>
          </p:cNvPr>
          <p:cNvPicPr>
            <a:picLocks noChangeAspect="1"/>
          </p:cNvPicPr>
          <p:nvPr/>
        </p:nvPicPr>
        <p:blipFill>
          <a:blip r:embed="rId3"/>
          <a:stretch>
            <a:fillRect/>
          </a:stretch>
        </p:blipFill>
        <p:spPr>
          <a:xfrm>
            <a:off x="10003094" y="249955"/>
            <a:ext cx="1447800" cy="1663700"/>
          </a:xfrm>
          <a:prstGeom prst="rect">
            <a:avLst/>
          </a:prstGeom>
        </p:spPr>
      </p:pic>
      <p:pic>
        <p:nvPicPr>
          <p:cNvPr id="4" name="Immagine 3">
            <a:extLst>
              <a:ext uri="{FF2B5EF4-FFF2-40B4-BE49-F238E27FC236}">
                <a16:creationId xmlns:a16="http://schemas.microsoft.com/office/drawing/2014/main" id="{AC073CF0-B385-6748-A7D8-27074BB7CB0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98581" y="5997109"/>
            <a:ext cx="1795114" cy="177326"/>
          </a:xfrm>
          <a:prstGeom prst="rect">
            <a:avLst/>
          </a:prstGeom>
        </p:spPr>
      </p:pic>
      <p:pic>
        <p:nvPicPr>
          <p:cNvPr id="8" name="Immagine 7">
            <a:extLst>
              <a:ext uri="{FF2B5EF4-FFF2-40B4-BE49-F238E27FC236}">
                <a16:creationId xmlns:a16="http://schemas.microsoft.com/office/drawing/2014/main" id="{E2F61E9E-30D5-734D-8145-A48D14C24EA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95264" y="5332498"/>
            <a:ext cx="655010" cy="223385"/>
          </a:xfrm>
          <a:prstGeom prst="rect">
            <a:avLst/>
          </a:prstGeom>
        </p:spPr>
      </p:pic>
    </p:spTree>
    <p:extLst>
      <p:ext uri="{BB962C8B-B14F-4D97-AF65-F5344CB8AC3E}">
        <p14:creationId xmlns:p14="http://schemas.microsoft.com/office/powerpoint/2010/main" val="2564627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BA95099-B40E-C043-B8FD-3BA9010F6ABA}"/>
              </a:ext>
            </a:extLst>
          </p:cNvPr>
          <p:cNvSpPr>
            <a:spLocks noGrp="1"/>
          </p:cNvSpPr>
          <p:nvPr>
            <p:ph type="title"/>
          </p:nvPr>
        </p:nvSpPr>
        <p:spPr>
          <a:xfrm>
            <a:off x="347265" y="150911"/>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err="1"/>
              <a:t>Qt</a:t>
            </a:r>
            <a:r>
              <a:rPr lang="it-IT" dirty="0"/>
              <a:t> creator: Pulsanti principali</a:t>
            </a:r>
          </a:p>
        </p:txBody>
      </p:sp>
      <p:pic>
        <p:nvPicPr>
          <p:cNvPr id="10" name="Immagine 9">
            <a:extLst>
              <a:ext uri="{FF2B5EF4-FFF2-40B4-BE49-F238E27FC236}">
                <a16:creationId xmlns:a16="http://schemas.microsoft.com/office/drawing/2014/main" id="{A70996AD-8973-0F45-BACD-B3D4ADAAD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909" y="1493107"/>
            <a:ext cx="1018015" cy="415243"/>
          </a:xfrm>
          <a:prstGeom prst="rect">
            <a:avLst/>
          </a:prstGeom>
        </p:spPr>
      </p:pic>
      <p:pic>
        <p:nvPicPr>
          <p:cNvPr id="14" name="Immagine 13">
            <a:extLst>
              <a:ext uri="{FF2B5EF4-FFF2-40B4-BE49-F238E27FC236}">
                <a16:creationId xmlns:a16="http://schemas.microsoft.com/office/drawing/2014/main" id="{F63AFE7A-5F4C-854D-8ADB-4AE5FF29E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407" y="2670588"/>
            <a:ext cx="1049159" cy="388371"/>
          </a:xfrm>
          <a:prstGeom prst="rect">
            <a:avLst/>
          </a:prstGeom>
        </p:spPr>
      </p:pic>
      <p:pic>
        <p:nvPicPr>
          <p:cNvPr id="20" name="Immagine 19">
            <a:extLst>
              <a:ext uri="{FF2B5EF4-FFF2-40B4-BE49-F238E27FC236}">
                <a16:creationId xmlns:a16="http://schemas.microsoft.com/office/drawing/2014/main" id="{C650A451-304C-9544-AF31-56F517D1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68" y="1480776"/>
            <a:ext cx="1198700" cy="417525"/>
          </a:xfrm>
          <a:prstGeom prst="rect">
            <a:avLst/>
          </a:prstGeom>
        </p:spPr>
      </p:pic>
      <p:pic>
        <p:nvPicPr>
          <p:cNvPr id="22" name="Immagine 21">
            <a:extLst>
              <a:ext uri="{FF2B5EF4-FFF2-40B4-BE49-F238E27FC236}">
                <a16:creationId xmlns:a16="http://schemas.microsoft.com/office/drawing/2014/main" id="{18FEAEF2-6A5F-014D-8CB1-F4B236C11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274" y="3888107"/>
            <a:ext cx="1614675" cy="595355"/>
          </a:xfrm>
          <a:prstGeom prst="rect">
            <a:avLst/>
          </a:prstGeom>
        </p:spPr>
      </p:pic>
      <p:sp>
        <p:nvSpPr>
          <p:cNvPr id="27" name="Segnaposto contenuto 2">
            <a:extLst>
              <a:ext uri="{FF2B5EF4-FFF2-40B4-BE49-F238E27FC236}">
                <a16:creationId xmlns:a16="http://schemas.microsoft.com/office/drawing/2014/main" id="{E9F4B979-ECC8-0E47-8F0B-11F3E88FDB09}"/>
              </a:ext>
            </a:extLst>
          </p:cNvPr>
          <p:cNvSpPr txBox="1">
            <a:spLocks/>
          </p:cNvSpPr>
          <p:nvPr/>
        </p:nvSpPr>
        <p:spPr>
          <a:xfrm>
            <a:off x="558064" y="89929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Spin Box e Double Spin Box </a:t>
            </a:r>
            <a:r>
              <a:rPr lang="it-IT" dirty="0"/>
              <a:t>: per l’inserimento di valori interi e float rispettivamente.</a:t>
            </a:r>
          </a:p>
        </p:txBody>
      </p:sp>
      <p:sp>
        <p:nvSpPr>
          <p:cNvPr id="28" name="CasellaDiTesto 27">
            <a:extLst>
              <a:ext uri="{FF2B5EF4-FFF2-40B4-BE49-F238E27FC236}">
                <a16:creationId xmlns:a16="http://schemas.microsoft.com/office/drawing/2014/main" id="{ABD6B15B-E076-8A46-8358-E8FCC54AC2B8}"/>
              </a:ext>
            </a:extLst>
          </p:cNvPr>
          <p:cNvSpPr txBox="1"/>
          <p:nvPr/>
        </p:nvSpPr>
        <p:spPr>
          <a:xfrm>
            <a:off x="5333005" y="1142091"/>
            <a:ext cx="1338826" cy="369332"/>
          </a:xfrm>
          <a:prstGeom prst="rect">
            <a:avLst/>
          </a:prstGeom>
          <a:noFill/>
        </p:spPr>
        <p:txBody>
          <a:bodyPr wrap="square" rtlCol="0">
            <a:spAutoFit/>
          </a:bodyPr>
          <a:lstStyle/>
          <a:p>
            <a:r>
              <a:rPr lang="it-IT" dirty="0"/>
              <a:t>Spin Box</a:t>
            </a:r>
          </a:p>
        </p:txBody>
      </p:sp>
      <p:sp>
        <p:nvSpPr>
          <p:cNvPr id="30" name="CasellaDiTesto 29">
            <a:extLst>
              <a:ext uri="{FF2B5EF4-FFF2-40B4-BE49-F238E27FC236}">
                <a16:creationId xmlns:a16="http://schemas.microsoft.com/office/drawing/2014/main" id="{6B2F23A2-543B-704C-A577-FE1809164E7F}"/>
              </a:ext>
            </a:extLst>
          </p:cNvPr>
          <p:cNvSpPr txBox="1"/>
          <p:nvPr/>
        </p:nvSpPr>
        <p:spPr>
          <a:xfrm>
            <a:off x="7389441" y="1148971"/>
            <a:ext cx="1841482" cy="369332"/>
          </a:xfrm>
          <a:prstGeom prst="rect">
            <a:avLst/>
          </a:prstGeom>
          <a:noFill/>
        </p:spPr>
        <p:txBody>
          <a:bodyPr wrap="square" rtlCol="0">
            <a:spAutoFit/>
          </a:bodyPr>
          <a:lstStyle/>
          <a:p>
            <a:r>
              <a:rPr lang="it-IT" dirty="0"/>
              <a:t>Double Spin Box</a:t>
            </a:r>
          </a:p>
        </p:txBody>
      </p:sp>
      <p:sp>
        <p:nvSpPr>
          <p:cNvPr id="31" name="Segnaposto contenuto 2">
            <a:extLst>
              <a:ext uri="{FF2B5EF4-FFF2-40B4-BE49-F238E27FC236}">
                <a16:creationId xmlns:a16="http://schemas.microsoft.com/office/drawing/2014/main" id="{18B0AF2B-479D-7D4B-BCC9-88EA3A51E335}"/>
              </a:ext>
            </a:extLst>
          </p:cNvPr>
          <p:cNvSpPr txBox="1">
            <a:spLocks/>
          </p:cNvSpPr>
          <p:nvPr/>
        </p:nvSpPr>
        <p:spPr>
          <a:xfrm>
            <a:off x="558064" y="211824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Label </a:t>
            </a:r>
            <a:r>
              <a:rPr lang="it-IT" dirty="0"/>
              <a:t>: per l’inserimento di valori che saranno visti come  ‘stringhe’ all’interno del codice.</a:t>
            </a:r>
          </a:p>
        </p:txBody>
      </p:sp>
      <p:sp>
        <p:nvSpPr>
          <p:cNvPr id="32" name="CasellaDiTesto 31">
            <a:extLst>
              <a:ext uri="{FF2B5EF4-FFF2-40B4-BE49-F238E27FC236}">
                <a16:creationId xmlns:a16="http://schemas.microsoft.com/office/drawing/2014/main" id="{7E0F6952-2F38-C743-BDBB-2F37E452740F}"/>
              </a:ext>
            </a:extLst>
          </p:cNvPr>
          <p:cNvSpPr txBox="1"/>
          <p:nvPr/>
        </p:nvSpPr>
        <p:spPr>
          <a:xfrm>
            <a:off x="7489909" y="2335391"/>
            <a:ext cx="1338826" cy="369332"/>
          </a:xfrm>
          <a:prstGeom prst="rect">
            <a:avLst/>
          </a:prstGeom>
          <a:noFill/>
        </p:spPr>
        <p:txBody>
          <a:bodyPr wrap="square" rtlCol="0">
            <a:spAutoFit/>
          </a:bodyPr>
          <a:lstStyle/>
          <a:p>
            <a:r>
              <a:rPr lang="it-IT" dirty="0"/>
              <a:t>Label</a:t>
            </a:r>
          </a:p>
        </p:txBody>
      </p:sp>
      <p:sp>
        <p:nvSpPr>
          <p:cNvPr id="33" name="Segnaposto contenuto 2">
            <a:extLst>
              <a:ext uri="{FF2B5EF4-FFF2-40B4-BE49-F238E27FC236}">
                <a16:creationId xmlns:a16="http://schemas.microsoft.com/office/drawing/2014/main" id="{EC33F2D5-4883-F94D-A930-D1428C810296}"/>
              </a:ext>
            </a:extLst>
          </p:cNvPr>
          <p:cNvSpPr txBox="1">
            <a:spLocks/>
          </p:cNvSpPr>
          <p:nvPr/>
        </p:nvSpPr>
        <p:spPr>
          <a:xfrm>
            <a:off x="558064" y="3207299"/>
            <a:ext cx="8596668" cy="422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Push</a:t>
            </a:r>
            <a:r>
              <a:rPr lang="it-IT" b="1" dirty="0"/>
              <a:t> Button </a:t>
            </a:r>
            <a:r>
              <a:rPr lang="it-IT" dirty="0"/>
              <a:t>: utilizzato per la creazioni di pulsanti nella schermata. </a:t>
            </a:r>
          </a:p>
        </p:txBody>
      </p:sp>
      <p:sp>
        <p:nvSpPr>
          <p:cNvPr id="34" name="Segnaposto contenuto 2">
            <a:extLst>
              <a:ext uri="{FF2B5EF4-FFF2-40B4-BE49-F238E27FC236}">
                <a16:creationId xmlns:a16="http://schemas.microsoft.com/office/drawing/2014/main" id="{5B87E6FE-9CEC-C347-AFDB-02E316E9E329}"/>
              </a:ext>
            </a:extLst>
          </p:cNvPr>
          <p:cNvSpPr txBox="1">
            <a:spLocks/>
          </p:cNvSpPr>
          <p:nvPr/>
        </p:nvSpPr>
        <p:spPr>
          <a:xfrm>
            <a:off x="558064" y="4680106"/>
            <a:ext cx="8596668" cy="57260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Horizontal</a:t>
            </a:r>
            <a:r>
              <a:rPr lang="it-IT" b="1" dirty="0"/>
              <a:t> </a:t>
            </a:r>
            <a:r>
              <a:rPr lang="it-IT" b="1" dirty="0" err="1"/>
              <a:t>Slider</a:t>
            </a:r>
            <a:r>
              <a:rPr lang="it-IT" dirty="0"/>
              <a:t>: utilizzato come barra % per l’inserimento di valori tramite lo spostamento di un cursore. </a:t>
            </a:r>
          </a:p>
        </p:txBody>
      </p:sp>
      <p:sp>
        <p:nvSpPr>
          <p:cNvPr id="35" name="CasellaDiTesto 34">
            <a:extLst>
              <a:ext uri="{FF2B5EF4-FFF2-40B4-BE49-F238E27FC236}">
                <a16:creationId xmlns:a16="http://schemas.microsoft.com/office/drawing/2014/main" id="{CEA9AB69-5B58-274E-8717-56B0FD1B6943}"/>
              </a:ext>
            </a:extLst>
          </p:cNvPr>
          <p:cNvSpPr txBox="1"/>
          <p:nvPr/>
        </p:nvSpPr>
        <p:spPr>
          <a:xfrm>
            <a:off x="7061814" y="3546413"/>
            <a:ext cx="1723235" cy="369332"/>
          </a:xfrm>
          <a:prstGeom prst="rect">
            <a:avLst/>
          </a:prstGeom>
          <a:noFill/>
        </p:spPr>
        <p:txBody>
          <a:bodyPr wrap="square" rtlCol="0">
            <a:spAutoFit/>
          </a:bodyPr>
          <a:lstStyle/>
          <a:p>
            <a:r>
              <a:rPr lang="it-IT" dirty="0" err="1"/>
              <a:t>Push</a:t>
            </a:r>
            <a:r>
              <a:rPr lang="it-IT" dirty="0"/>
              <a:t> Button</a:t>
            </a:r>
          </a:p>
        </p:txBody>
      </p:sp>
      <p:sp>
        <p:nvSpPr>
          <p:cNvPr id="36" name="CasellaDiTesto 35">
            <a:extLst>
              <a:ext uri="{FF2B5EF4-FFF2-40B4-BE49-F238E27FC236}">
                <a16:creationId xmlns:a16="http://schemas.microsoft.com/office/drawing/2014/main" id="{10E3C0D9-8B40-4043-BE6A-898D749DB361}"/>
              </a:ext>
            </a:extLst>
          </p:cNvPr>
          <p:cNvSpPr txBox="1"/>
          <p:nvPr/>
        </p:nvSpPr>
        <p:spPr>
          <a:xfrm>
            <a:off x="7009600" y="4995445"/>
            <a:ext cx="2045050" cy="369332"/>
          </a:xfrm>
          <a:prstGeom prst="rect">
            <a:avLst/>
          </a:prstGeom>
          <a:noFill/>
        </p:spPr>
        <p:txBody>
          <a:bodyPr wrap="square" rtlCol="0">
            <a:spAutoFit/>
          </a:bodyPr>
          <a:lstStyle/>
          <a:p>
            <a:r>
              <a:rPr lang="it-IT" dirty="0" err="1"/>
              <a:t>Horizontal</a:t>
            </a:r>
            <a:r>
              <a:rPr lang="it-IT" dirty="0"/>
              <a:t> </a:t>
            </a:r>
            <a:r>
              <a:rPr lang="it-IT" dirty="0" err="1"/>
              <a:t>Slider</a:t>
            </a:r>
            <a:endParaRPr lang="it-IT" dirty="0"/>
          </a:p>
        </p:txBody>
      </p:sp>
      <p:pic>
        <p:nvPicPr>
          <p:cNvPr id="9" name="Immagine 8">
            <a:extLst>
              <a:ext uri="{FF2B5EF4-FFF2-40B4-BE49-F238E27FC236}">
                <a16:creationId xmlns:a16="http://schemas.microsoft.com/office/drawing/2014/main" id="{7C511ABD-1615-0B44-AFC9-C2E89194C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050" y="5403965"/>
            <a:ext cx="1359953" cy="501035"/>
          </a:xfrm>
          <a:prstGeom prst="rect">
            <a:avLst/>
          </a:prstGeom>
        </p:spPr>
      </p:pic>
      <p:pic>
        <p:nvPicPr>
          <p:cNvPr id="12" name="Immagine 11">
            <a:extLst>
              <a:ext uri="{FF2B5EF4-FFF2-40B4-BE49-F238E27FC236}">
                <a16:creationId xmlns:a16="http://schemas.microsoft.com/office/drawing/2014/main" id="{64BF00E3-303D-E54F-A7BB-592B54C27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182" y="5394769"/>
            <a:ext cx="1359953" cy="501035"/>
          </a:xfrm>
          <a:prstGeom prst="rect">
            <a:avLst/>
          </a:prstGeom>
        </p:spPr>
      </p:pic>
      <p:sp>
        <p:nvSpPr>
          <p:cNvPr id="26" name="Segnaposto contenuto 2">
            <a:extLst>
              <a:ext uri="{FF2B5EF4-FFF2-40B4-BE49-F238E27FC236}">
                <a16:creationId xmlns:a16="http://schemas.microsoft.com/office/drawing/2014/main" id="{3E2B2511-C4D6-DB45-B90F-8274AEE759F0}"/>
              </a:ext>
            </a:extLst>
          </p:cNvPr>
          <p:cNvSpPr txBox="1">
            <a:spLocks/>
          </p:cNvSpPr>
          <p:nvPr/>
        </p:nvSpPr>
        <p:spPr>
          <a:xfrm>
            <a:off x="558064" y="6017069"/>
            <a:ext cx="8596668" cy="5726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Radio Button</a:t>
            </a:r>
            <a:r>
              <a:rPr lang="it-IT" dirty="0"/>
              <a:t>: utilizzato per poter scegliere tra diverse modalità:</a:t>
            </a:r>
          </a:p>
        </p:txBody>
      </p:sp>
      <p:pic>
        <p:nvPicPr>
          <p:cNvPr id="15" name="Immagine 14">
            <a:extLst>
              <a:ext uri="{FF2B5EF4-FFF2-40B4-BE49-F238E27FC236}">
                <a16:creationId xmlns:a16="http://schemas.microsoft.com/office/drawing/2014/main" id="{E21EFEE9-DDFC-D947-B2FE-8F25A115A3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0600" y="6342708"/>
            <a:ext cx="1400208" cy="439735"/>
          </a:xfrm>
          <a:prstGeom prst="rect">
            <a:avLst/>
          </a:prstGeom>
        </p:spPr>
      </p:pic>
    </p:spTree>
    <p:extLst>
      <p:ext uri="{BB962C8B-B14F-4D97-AF65-F5344CB8AC3E}">
        <p14:creationId xmlns:p14="http://schemas.microsoft.com/office/powerpoint/2010/main" val="4047140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C5A8ED-8CBD-7740-B057-538B8A2852C3}"/>
              </a:ext>
            </a:extLst>
          </p:cNvPr>
          <p:cNvSpPr>
            <a:spLocks noGrp="1"/>
          </p:cNvSpPr>
          <p:nvPr>
            <p:ph type="title"/>
          </p:nvPr>
        </p:nvSpPr>
        <p:spPr>
          <a:xfrm>
            <a:off x="170765" y="235974"/>
            <a:ext cx="10642542"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Struttura del codice : Definizione delle liste di pagina</a:t>
            </a:r>
            <a:br>
              <a:rPr lang="it-IT" dirty="0"/>
            </a:br>
            <a:endParaRPr lang="it-IT" dirty="0"/>
          </a:p>
        </p:txBody>
      </p:sp>
      <p:pic>
        <p:nvPicPr>
          <p:cNvPr id="5" name="Segnaposto contenuto 4">
            <a:extLst>
              <a:ext uri="{FF2B5EF4-FFF2-40B4-BE49-F238E27FC236}">
                <a16:creationId xmlns:a16="http://schemas.microsoft.com/office/drawing/2014/main" id="{341E51C5-C81C-7F43-984E-394CAF0DD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107" y="1444366"/>
            <a:ext cx="7572737" cy="3969267"/>
          </a:xfrm>
        </p:spPr>
      </p:pic>
      <p:sp>
        <p:nvSpPr>
          <p:cNvPr id="6" name="Segnaposto contenuto 2">
            <a:extLst>
              <a:ext uri="{FF2B5EF4-FFF2-40B4-BE49-F238E27FC236}">
                <a16:creationId xmlns:a16="http://schemas.microsoft.com/office/drawing/2014/main" id="{D916E431-3B89-DF47-9410-9EAE14DB8525}"/>
              </a:ext>
            </a:extLst>
          </p:cNvPr>
          <p:cNvSpPr txBox="1">
            <a:spLocks/>
          </p:cNvSpPr>
          <p:nvPr/>
        </p:nvSpPr>
        <p:spPr>
          <a:xfrm>
            <a:off x="477459" y="1062972"/>
            <a:ext cx="3873478" cy="4192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it-IT" dirty="0"/>
          </a:p>
          <a:p>
            <a:r>
              <a:rPr lang="it-IT" dirty="0"/>
              <a:t>Ogni pagina è identificata da un certo numero di liste che contengono gli oggetti presenti nella schermata stessa.</a:t>
            </a:r>
          </a:p>
          <a:p>
            <a:endParaRPr lang="it-IT" dirty="0"/>
          </a:p>
          <a:p>
            <a:r>
              <a:rPr lang="it-IT" dirty="0"/>
              <a:t>L’inserimento degli oggetti all’interno di liste, definite direttamente nel costruttore, ha permesso uno sviluppo più snello del codice potendo richiamare ogni volta una lista, piuttosto che un oggetto.</a:t>
            </a:r>
          </a:p>
          <a:p>
            <a:endParaRPr lang="it-IT" dirty="0"/>
          </a:p>
          <a:p>
            <a:endParaRPr lang="it-IT" dirty="0"/>
          </a:p>
        </p:txBody>
      </p:sp>
      <p:sp>
        <p:nvSpPr>
          <p:cNvPr id="7" name="Freccia destra 6">
            <a:extLst>
              <a:ext uri="{FF2B5EF4-FFF2-40B4-BE49-F238E27FC236}">
                <a16:creationId xmlns:a16="http://schemas.microsoft.com/office/drawing/2014/main" id="{808E346B-D4CC-B94E-B376-69EE1A1FB93E}"/>
              </a:ext>
            </a:extLst>
          </p:cNvPr>
          <p:cNvSpPr/>
          <p:nvPr/>
        </p:nvSpPr>
        <p:spPr>
          <a:xfrm rot="1373792">
            <a:off x="3969784" y="2226075"/>
            <a:ext cx="2108474" cy="133370"/>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CF1FD2C8-E881-A348-BE60-EBDA181A92B9}"/>
              </a:ext>
            </a:extLst>
          </p:cNvPr>
          <p:cNvSpPr/>
          <p:nvPr/>
        </p:nvSpPr>
        <p:spPr>
          <a:xfrm>
            <a:off x="5975419" y="248445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A433ACE1-55D2-F842-805A-4B81473C06B3}"/>
              </a:ext>
            </a:extLst>
          </p:cNvPr>
          <p:cNvSpPr/>
          <p:nvPr/>
        </p:nvSpPr>
        <p:spPr>
          <a:xfrm>
            <a:off x="5976595" y="359784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A7872A4C-085E-7341-9DD0-E622464198D9}"/>
              </a:ext>
            </a:extLst>
          </p:cNvPr>
          <p:cNvSpPr/>
          <p:nvPr/>
        </p:nvSpPr>
        <p:spPr>
          <a:xfrm>
            <a:off x="5975419" y="4711235"/>
            <a:ext cx="45719" cy="544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0169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F8E77A5B-9D33-8844-9719-D5688F971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8287" y="2166730"/>
            <a:ext cx="6639981" cy="2613992"/>
          </a:xfrm>
          <a:ln w="38100">
            <a:solidFill>
              <a:schemeClr val="tx1"/>
            </a:solidFill>
          </a:ln>
        </p:spPr>
      </p:pic>
      <p:sp>
        <p:nvSpPr>
          <p:cNvPr id="6" name="Titolo 1">
            <a:extLst>
              <a:ext uri="{FF2B5EF4-FFF2-40B4-BE49-F238E27FC236}">
                <a16:creationId xmlns:a16="http://schemas.microsoft.com/office/drawing/2014/main" id="{9CFB9809-B08C-554A-B072-3BA525062B96}"/>
              </a:ext>
            </a:extLst>
          </p:cNvPr>
          <p:cNvSpPr>
            <a:spLocks noGrp="1"/>
          </p:cNvSpPr>
          <p:nvPr>
            <p:ph type="title"/>
          </p:nvPr>
        </p:nvSpPr>
        <p:spPr>
          <a:xfrm>
            <a:off x="362156" y="235974"/>
            <a:ext cx="9288740"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Python</a:t>
            </a:r>
            <a:r>
              <a:rPr lang="it-IT" dirty="0"/>
              <a:t> : Lista Eventi</a:t>
            </a:r>
            <a:br>
              <a:rPr lang="it-IT" dirty="0"/>
            </a:br>
            <a:endParaRPr lang="it-IT" dirty="0"/>
          </a:p>
        </p:txBody>
      </p:sp>
      <p:pic>
        <p:nvPicPr>
          <p:cNvPr id="7" name="Immagine 6">
            <a:extLst>
              <a:ext uri="{FF2B5EF4-FFF2-40B4-BE49-F238E27FC236}">
                <a16:creationId xmlns:a16="http://schemas.microsoft.com/office/drawing/2014/main" id="{92D31487-EB95-0645-8E74-2F717AB0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12" y="5044904"/>
            <a:ext cx="1901329" cy="701049"/>
          </a:xfrm>
          <a:prstGeom prst="rect">
            <a:avLst/>
          </a:prstGeom>
        </p:spPr>
      </p:pic>
      <p:sp>
        <p:nvSpPr>
          <p:cNvPr id="2" name="Rettangolo 1">
            <a:extLst>
              <a:ext uri="{FF2B5EF4-FFF2-40B4-BE49-F238E27FC236}">
                <a16:creationId xmlns:a16="http://schemas.microsoft.com/office/drawing/2014/main" id="{23EEFDB5-0ADC-7E46-A8F6-03CBDB7372FC}"/>
              </a:ext>
            </a:extLst>
          </p:cNvPr>
          <p:cNvSpPr/>
          <p:nvPr/>
        </p:nvSpPr>
        <p:spPr>
          <a:xfrm>
            <a:off x="5436158" y="465009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889DFA57-5207-8F44-A828-190D9B31FA37}"/>
              </a:ext>
            </a:extLst>
          </p:cNvPr>
          <p:cNvSpPr/>
          <p:nvPr/>
        </p:nvSpPr>
        <p:spPr>
          <a:xfrm>
            <a:off x="5436157" y="420638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EC59EC4B-E057-F94F-BF20-9005BF846129}"/>
              </a:ext>
            </a:extLst>
          </p:cNvPr>
          <p:cNvSpPr/>
          <p:nvPr/>
        </p:nvSpPr>
        <p:spPr>
          <a:xfrm>
            <a:off x="5436156" y="3759492"/>
            <a:ext cx="3617405" cy="45719"/>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E6B5799E-BCBA-2B4F-9A83-A779635244A1}"/>
              </a:ext>
            </a:extLst>
          </p:cNvPr>
          <p:cNvSpPr/>
          <p:nvPr/>
        </p:nvSpPr>
        <p:spPr>
          <a:xfrm>
            <a:off x="5436155" y="3345326"/>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149227EB-752E-FB4E-90FC-032DC6F194B6}"/>
              </a:ext>
            </a:extLst>
          </p:cNvPr>
          <p:cNvSpPr/>
          <p:nvPr/>
        </p:nvSpPr>
        <p:spPr>
          <a:xfrm>
            <a:off x="5436155" y="2888890"/>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Freccia circolare a destra 2">
            <a:extLst>
              <a:ext uri="{FF2B5EF4-FFF2-40B4-BE49-F238E27FC236}">
                <a16:creationId xmlns:a16="http://schemas.microsoft.com/office/drawing/2014/main" id="{C5BBAE28-3ABD-5442-A4E1-477F5AF50428}"/>
              </a:ext>
            </a:extLst>
          </p:cNvPr>
          <p:cNvSpPr/>
          <p:nvPr/>
        </p:nvSpPr>
        <p:spPr>
          <a:xfrm>
            <a:off x="4823209" y="4630478"/>
            <a:ext cx="3004455" cy="1136477"/>
          </a:xfrm>
          <a:prstGeom prst="curvedRightArrow">
            <a:avLst>
              <a:gd name="adj1" fmla="val 6078"/>
              <a:gd name="adj2" fmla="val 5000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Segnaposto contenuto 2">
            <a:extLst>
              <a:ext uri="{FF2B5EF4-FFF2-40B4-BE49-F238E27FC236}">
                <a16:creationId xmlns:a16="http://schemas.microsoft.com/office/drawing/2014/main" id="{C713F50B-E9AE-7B40-87A2-65AF7E41C2FC}"/>
              </a:ext>
            </a:extLst>
          </p:cNvPr>
          <p:cNvSpPr txBox="1">
            <a:spLocks/>
          </p:cNvSpPr>
          <p:nvPr/>
        </p:nvSpPr>
        <p:spPr>
          <a:xfrm>
            <a:off x="373732" y="1362350"/>
            <a:ext cx="4758821" cy="31803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lista eventi sono chiamate le funzioni che svolgeranno i compiti relativi alla pagina di interesse. Ogni schermata ha una funzione che si preoccupa di determinate azioni  e per richiamarla è sufficiente premere il pulsante </a:t>
            </a:r>
            <a:r>
              <a:rPr lang="it-IT" dirty="0" err="1"/>
              <a:t>Enter</a:t>
            </a:r>
            <a:r>
              <a:rPr lang="it-IT" dirty="0"/>
              <a:t> della pagina che attiverà automaticamente la chiamata di funzione.</a:t>
            </a:r>
          </a:p>
          <a:p>
            <a:pPr marL="0" indent="0">
              <a:buFont typeface="Wingdings 3" charset="2"/>
              <a:buNone/>
            </a:pPr>
            <a:endParaRPr lang="it-IT" dirty="0"/>
          </a:p>
          <a:p>
            <a:endParaRPr lang="it-IT" dirty="0"/>
          </a:p>
        </p:txBody>
      </p:sp>
    </p:spTree>
    <p:extLst>
      <p:ext uri="{BB962C8B-B14F-4D97-AF65-F5344CB8AC3E}">
        <p14:creationId xmlns:p14="http://schemas.microsoft.com/office/powerpoint/2010/main" val="267647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08334-E96B-4866-8D27-297C50D05706}"/>
              </a:ext>
            </a:extLst>
          </p:cNvPr>
          <p:cNvSpPr>
            <a:spLocks noGrp="1"/>
          </p:cNvSpPr>
          <p:nvPr>
            <p:ph type="title"/>
          </p:nvPr>
        </p:nvSpPr>
        <p:spPr>
          <a:xfrm>
            <a:off x="677334" y="609600"/>
            <a:ext cx="8596668" cy="736600"/>
          </a:xfrm>
        </p:spPr>
        <p:txBody>
          <a:bodyPr/>
          <a:lstStyle/>
          <a:p>
            <a:r>
              <a:rPr lang="it-IT" dirty="0"/>
              <a:t>Alimentatore</a:t>
            </a:r>
          </a:p>
        </p:txBody>
      </p:sp>
      <p:pic>
        <p:nvPicPr>
          <p:cNvPr id="1026" name="Picture 2" descr="Alimentatore PC 600W | LC-Power LC600H-12 V2.31, LC600H-12 V2.31 PSU Nero |">
            <a:extLst>
              <a:ext uri="{FF2B5EF4-FFF2-40B4-BE49-F238E27FC236}">
                <a16:creationId xmlns:a16="http://schemas.microsoft.com/office/drawing/2014/main" id="{AE73D149-BB09-43EE-8C18-B6B0E17B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46200"/>
            <a:ext cx="6096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atx 24 pin out">
            <a:extLst>
              <a:ext uri="{FF2B5EF4-FFF2-40B4-BE49-F238E27FC236}">
                <a16:creationId xmlns:a16="http://schemas.microsoft.com/office/drawing/2014/main" id="{C48E4991-F914-4746-BBF7-690062F1F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121" y="271272"/>
            <a:ext cx="3871997" cy="43624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6773334" y="4633722"/>
            <a:ext cx="3895344" cy="1477328"/>
          </a:xfrm>
          <a:prstGeom prst="rect">
            <a:avLst/>
          </a:prstGeom>
          <a:noFill/>
        </p:spPr>
        <p:txBody>
          <a:bodyPr wrap="square" rtlCol="0">
            <a:spAutoFit/>
          </a:bodyPr>
          <a:lstStyle/>
          <a:p>
            <a:r>
              <a:rPr lang="it-IT" dirty="0"/>
              <a:t>È in grado di alimentare da solo:</a:t>
            </a:r>
          </a:p>
          <a:p>
            <a:pPr marL="285750" indent="-285750">
              <a:buFont typeface="Arial" panose="020B0604020202020204" pitchFamily="34" charset="0"/>
              <a:buChar char="•"/>
            </a:pPr>
            <a:r>
              <a:rPr lang="it-IT" dirty="0"/>
              <a:t>Motori Scorbot</a:t>
            </a:r>
          </a:p>
          <a:p>
            <a:pPr marL="285750" indent="-285750">
              <a:buFont typeface="Arial" panose="020B0604020202020204" pitchFamily="34" charset="0"/>
              <a:buChar char="•"/>
            </a:pPr>
            <a:r>
              <a:rPr lang="it-IT" dirty="0"/>
              <a:t>Elettronica di controllo</a:t>
            </a:r>
          </a:p>
          <a:p>
            <a:pPr marL="285750" indent="-285750">
              <a:buFont typeface="Arial" panose="020B0604020202020204" pitchFamily="34" charset="0"/>
              <a:buChar char="•"/>
            </a:pPr>
            <a:r>
              <a:rPr lang="it-IT" dirty="0" err="1"/>
              <a:t>Rapsberry</a:t>
            </a:r>
            <a:r>
              <a:rPr lang="it-IT" dirty="0"/>
              <a:t> </a:t>
            </a:r>
            <a:r>
              <a:rPr lang="it-IT" dirty="0" err="1"/>
              <a:t>Pi</a:t>
            </a:r>
            <a:endParaRPr lang="it-IT" dirty="0"/>
          </a:p>
          <a:p>
            <a:r>
              <a:rPr lang="it-IT" dirty="0"/>
              <a:t>Un ALL-IN-ONE insomma</a:t>
            </a:r>
          </a:p>
        </p:txBody>
      </p:sp>
    </p:spTree>
    <p:extLst>
      <p:ext uri="{BB962C8B-B14F-4D97-AF65-F5344CB8AC3E}">
        <p14:creationId xmlns:p14="http://schemas.microsoft.com/office/powerpoint/2010/main" val="1651320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BC91655-163D-E848-B24B-449862AF5390}"/>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4" name="Segnaposto contenuto 2">
            <a:extLst>
              <a:ext uri="{FF2B5EF4-FFF2-40B4-BE49-F238E27FC236}">
                <a16:creationId xmlns:a16="http://schemas.microsoft.com/office/drawing/2014/main" id="{3ACFFDBF-053F-C24E-B6DF-E6E525319474}"/>
              </a:ext>
            </a:extLst>
          </p:cNvPr>
          <p:cNvSpPr txBox="1">
            <a:spLocks/>
          </p:cNvSpPr>
          <p:nvPr/>
        </p:nvSpPr>
        <p:spPr>
          <a:xfrm>
            <a:off x="123931" y="1503938"/>
            <a:ext cx="4168311"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pagina di Setup vengono inseriti i valori desiderati per la macchina che si ha a disposizione.</a:t>
            </a:r>
          </a:p>
          <a:p>
            <a:endParaRPr lang="it-IT" dirty="0"/>
          </a:p>
          <a:p>
            <a:r>
              <a:rPr lang="it-IT" dirty="0"/>
              <a:t>Al momento dell’Avvio del programma, i vari Spin Box appaiono con il valore con cui questo progetto è stato sviluppato.</a:t>
            </a:r>
          </a:p>
        </p:txBody>
      </p:sp>
      <p:pic>
        <p:nvPicPr>
          <p:cNvPr id="11" name="Segnaposto contenuto 10">
            <a:extLst>
              <a:ext uri="{FF2B5EF4-FFF2-40B4-BE49-F238E27FC236}">
                <a16:creationId xmlns:a16="http://schemas.microsoft.com/office/drawing/2014/main" id="{58C844F4-24BE-CA42-853E-C71EF4BEB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7170" y="1619938"/>
            <a:ext cx="7576683" cy="4393147"/>
          </a:xfrm>
        </p:spPr>
      </p:pic>
      <p:sp>
        <p:nvSpPr>
          <p:cNvPr id="12" name="Cornice 11">
            <a:extLst>
              <a:ext uri="{FF2B5EF4-FFF2-40B4-BE49-F238E27FC236}">
                <a16:creationId xmlns:a16="http://schemas.microsoft.com/office/drawing/2014/main" id="{4E78D1E5-4487-E34E-8E19-2A45EA0031BA}"/>
              </a:ext>
            </a:extLst>
          </p:cNvPr>
          <p:cNvSpPr/>
          <p:nvPr/>
        </p:nvSpPr>
        <p:spPr>
          <a:xfrm>
            <a:off x="5571810" y="2006518"/>
            <a:ext cx="5215094"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7" name="Cornice 16">
            <a:extLst>
              <a:ext uri="{FF2B5EF4-FFF2-40B4-BE49-F238E27FC236}">
                <a16:creationId xmlns:a16="http://schemas.microsoft.com/office/drawing/2014/main" id="{8E7E16BF-3A62-894B-8131-CC62351B6FCE}"/>
              </a:ext>
            </a:extLst>
          </p:cNvPr>
          <p:cNvSpPr/>
          <p:nvPr/>
        </p:nvSpPr>
        <p:spPr>
          <a:xfrm>
            <a:off x="9109822" y="2404249"/>
            <a:ext cx="755301" cy="2634175"/>
          </a:xfrm>
          <a:prstGeom prst="frame">
            <a:avLst>
              <a:gd name="adj1" fmla="val 458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solidFill>
            </a:endParaRPr>
          </a:p>
        </p:txBody>
      </p:sp>
      <p:sp>
        <p:nvSpPr>
          <p:cNvPr id="18" name="Cornice 17">
            <a:extLst>
              <a:ext uri="{FF2B5EF4-FFF2-40B4-BE49-F238E27FC236}">
                <a16:creationId xmlns:a16="http://schemas.microsoft.com/office/drawing/2014/main" id="{B486ADDD-9C0B-EE4F-9617-59C64CE142CF}"/>
              </a:ext>
            </a:extLst>
          </p:cNvPr>
          <p:cNvSpPr/>
          <p:nvPr/>
        </p:nvSpPr>
        <p:spPr>
          <a:xfrm>
            <a:off x="9861771" y="2404792"/>
            <a:ext cx="899174" cy="1297745"/>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9" name="Cornice 18">
            <a:extLst>
              <a:ext uri="{FF2B5EF4-FFF2-40B4-BE49-F238E27FC236}">
                <a16:creationId xmlns:a16="http://schemas.microsoft.com/office/drawing/2014/main" id="{C0C7C92A-023F-BF41-89F2-CCBC2A7A912B}"/>
              </a:ext>
            </a:extLst>
          </p:cNvPr>
          <p:cNvSpPr/>
          <p:nvPr/>
        </p:nvSpPr>
        <p:spPr>
          <a:xfrm>
            <a:off x="5556738" y="2404250"/>
            <a:ext cx="3560620" cy="2634175"/>
          </a:xfrm>
          <a:prstGeom prst="frame">
            <a:avLst>
              <a:gd name="adj1" fmla="val 226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CasellaDiTesto 13">
            <a:extLst>
              <a:ext uri="{FF2B5EF4-FFF2-40B4-BE49-F238E27FC236}">
                <a16:creationId xmlns:a16="http://schemas.microsoft.com/office/drawing/2014/main" id="{2807856E-3EBF-0544-B27E-5BBE354DFE2C}"/>
              </a:ext>
            </a:extLst>
          </p:cNvPr>
          <p:cNvSpPr txBox="1"/>
          <p:nvPr/>
        </p:nvSpPr>
        <p:spPr>
          <a:xfrm>
            <a:off x="9505739" y="886272"/>
            <a:ext cx="2562330" cy="923330"/>
          </a:xfrm>
          <a:prstGeom prst="rect">
            <a:avLst/>
          </a:prstGeom>
          <a:noFill/>
        </p:spPr>
        <p:txBody>
          <a:bodyPr wrap="square" rtlCol="0">
            <a:spAutoFit/>
          </a:bodyPr>
          <a:lstStyle/>
          <a:p>
            <a:r>
              <a:rPr lang="it-IT" dirty="0">
                <a:solidFill>
                  <a:schemeClr val="accent5"/>
                </a:solidFill>
              </a:rPr>
              <a:t>Parametri dello Scorbot </a:t>
            </a:r>
          </a:p>
          <a:p>
            <a:endParaRPr lang="it-IT" dirty="0"/>
          </a:p>
        </p:txBody>
      </p:sp>
      <p:sp>
        <p:nvSpPr>
          <p:cNvPr id="20" name="Freccia destra 19">
            <a:extLst>
              <a:ext uri="{FF2B5EF4-FFF2-40B4-BE49-F238E27FC236}">
                <a16:creationId xmlns:a16="http://schemas.microsoft.com/office/drawing/2014/main" id="{5CAD3D93-0DED-DC4F-9020-726921DF3742}"/>
              </a:ext>
            </a:extLst>
          </p:cNvPr>
          <p:cNvSpPr/>
          <p:nvPr/>
        </p:nvSpPr>
        <p:spPr>
          <a:xfrm rot="5400000">
            <a:off x="7007074" y="1709078"/>
            <a:ext cx="420524" cy="159040"/>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1" name="CasellaDiTesto 20">
            <a:extLst>
              <a:ext uri="{FF2B5EF4-FFF2-40B4-BE49-F238E27FC236}">
                <a16:creationId xmlns:a16="http://schemas.microsoft.com/office/drawing/2014/main" id="{66A1A615-2E65-1D4F-AB78-31EF06FE8D05}"/>
              </a:ext>
            </a:extLst>
          </p:cNvPr>
          <p:cNvSpPr txBox="1"/>
          <p:nvPr/>
        </p:nvSpPr>
        <p:spPr>
          <a:xfrm>
            <a:off x="6442668" y="885930"/>
            <a:ext cx="2562330" cy="923330"/>
          </a:xfrm>
          <a:prstGeom prst="rect">
            <a:avLst/>
          </a:prstGeom>
          <a:noFill/>
        </p:spPr>
        <p:txBody>
          <a:bodyPr wrap="square" rtlCol="0">
            <a:spAutoFit/>
          </a:bodyPr>
          <a:lstStyle/>
          <a:p>
            <a:r>
              <a:rPr lang="it-IT" dirty="0">
                <a:solidFill>
                  <a:schemeClr val="accent2"/>
                </a:solidFill>
              </a:rPr>
              <a:t>Massimi valori per Encoder e correnti</a:t>
            </a:r>
          </a:p>
          <a:p>
            <a:endParaRPr lang="it-IT" dirty="0"/>
          </a:p>
        </p:txBody>
      </p:sp>
      <p:sp>
        <p:nvSpPr>
          <p:cNvPr id="22" name="Freccia destra 21">
            <a:extLst>
              <a:ext uri="{FF2B5EF4-FFF2-40B4-BE49-F238E27FC236}">
                <a16:creationId xmlns:a16="http://schemas.microsoft.com/office/drawing/2014/main" id="{F509BE61-57CF-5140-8282-48F40B0F5D76}"/>
              </a:ext>
            </a:extLst>
          </p:cNvPr>
          <p:cNvSpPr/>
          <p:nvPr/>
        </p:nvSpPr>
        <p:spPr>
          <a:xfrm rot="5400000">
            <a:off x="9883493" y="1852283"/>
            <a:ext cx="855729" cy="159040"/>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3" name="CasellaDiTesto 22">
            <a:extLst>
              <a:ext uri="{FF2B5EF4-FFF2-40B4-BE49-F238E27FC236}">
                <a16:creationId xmlns:a16="http://schemas.microsoft.com/office/drawing/2014/main" id="{C7D0861B-8E65-F74C-A502-E52CAA7EF91F}"/>
              </a:ext>
            </a:extLst>
          </p:cNvPr>
          <p:cNvSpPr txBox="1"/>
          <p:nvPr/>
        </p:nvSpPr>
        <p:spPr>
          <a:xfrm>
            <a:off x="4206323" y="906368"/>
            <a:ext cx="2245732" cy="923330"/>
          </a:xfrm>
          <a:prstGeom prst="rect">
            <a:avLst/>
          </a:prstGeom>
          <a:noFill/>
        </p:spPr>
        <p:txBody>
          <a:bodyPr wrap="square" rtlCol="0">
            <a:spAutoFit/>
          </a:bodyPr>
          <a:lstStyle/>
          <a:p>
            <a:r>
              <a:rPr lang="it-IT" dirty="0">
                <a:solidFill>
                  <a:srgbClr val="FFC000"/>
                </a:solidFill>
              </a:rPr>
              <a:t>Posizione iniziale desiderata</a:t>
            </a:r>
          </a:p>
          <a:p>
            <a:endParaRPr lang="it-IT" dirty="0"/>
          </a:p>
        </p:txBody>
      </p:sp>
      <p:sp>
        <p:nvSpPr>
          <p:cNvPr id="24" name="Freccia destra 23">
            <a:extLst>
              <a:ext uri="{FF2B5EF4-FFF2-40B4-BE49-F238E27FC236}">
                <a16:creationId xmlns:a16="http://schemas.microsoft.com/office/drawing/2014/main" id="{7BB6584B-CE5B-1947-A7F8-3D349D9A55A1}"/>
              </a:ext>
            </a:extLst>
          </p:cNvPr>
          <p:cNvSpPr/>
          <p:nvPr/>
        </p:nvSpPr>
        <p:spPr>
          <a:xfrm rot="5400000">
            <a:off x="4764403" y="1667435"/>
            <a:ext cx="420524" cy="159040"/>
          </a:xfrm>
          <a:prstGeom prst="rightArrow">
            <a:avLst>
              <a:gd name="adj1" fmla="val 50000"/>
              <a:gd name="adj2" fmla="val 961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5" name="Cornice 24">
            <a:extLst>
              <a:ext uri="{FF2B5EF4-FFF2-40B4-BE49-F238E27FC236}">
                <a16:creationId xmlns:a16="http://schemas.microsoft.com/office/drawing/2014/main" id="{97B7F182-3EA0-1F45-9F12-D7FD41952ACF}"/>
              </a:ext>
            </a:extLst>
          </p:cNvPr>
          <p:cNvSpPr/>
          <p:nvPr/>
        </p:nvSpPr>
        <p:spPr>
          <a:xfrm>
            <a:off x="4292242" y="1978018"/>
            <a:ext cx="1279568" cy="3060407"/>
          </a:xfrm>
          <a:prstGeom prst="frame">
            <a:avLst>
              <a:gd name="adj1" fmla="val 420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 name="Immagine 2">
            <a:extLst>
              <a:ext uri="{FF2B5EF4-FFF2-40B4-BE49-F238E27FC236}">
                <a16:creationId xmlns:a16="http://schemas.microsoft.com/office/drawing/2014/main" id="{0EDFEA23-CB44-E247-8746-450BEB82E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391" y="3983871"/>
            <a:ext cx="1545767" cy="527169"/>
          </a:xfrm>
          <a:prstGeom prst="rect">
            <a:avLst/>
          </a:prstGeom>
        </p:spPr>
      </p:pic>
      <p:pic>
        <p:nvPicPr>
          <p:cNvPr id="7" name="Immagine 6">
            <a:extLst>
              <a:ext uri="{FF2B5EF4-FFF2-40B4-BE49-F238E27FC236}">
                <a16:creationId xmlns:a16="http://schemas.microsoft.com/office/drawing/2014/main" id="{1855C8F7-592B-534E-AAEC-0DE130CE6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83" y="5238158"/>
            <a:ext cx="3765771" cy="486140"/>
          </a:xfrm>
          <a:prstGeom prst="rect">
            <a:avLst/>
          </a:prstGeom>
        </p:spPr>
      </p:pic>
    </p:spTree>
    <p:extLst>
      <p:ext uri="{BB962C8B-B14F-4D97-AF65-F5344CB8AC3E}">
        <p14:creationId xmlns:p14="http://schemas.microsoft.com/office/powerpoint/2010/main" val="1114469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3F829674-69AD-FD43-AF47-D0EC6CDDE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8" y="934065"/>
            <a:ext cx="7043658" cy="4077510"/>
          </a:xfrm>
        </p:spPr>
      </p:pic>
      <p:sp>
        <p:nvSpPr>
          <p:cNvPr id="5" name="Titolo 1">
            <a:extLst>
              <a:ext uri="{FF2B5EF4-FFF2-40B4-BE49-F238E27FC236}">
                <a16:creationId xmlns:a16="http://schemas.microsoft.com/office/drawing/2014/main" id="{0194CD91-F37A-2E40-93B0-DD91A7297EA6}"/>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10" name="Freccia destra 9">
            <a:extLst>
              <a:ext uri="{FF2B5EF4-FFF2-40B4-BE49-F238E27FC236}">
                <a16:creationId xmlns:a16="http://schemas.microsoft.com/office/drawing/2014/main" id="{73112F93-09C6-B947-967F-35A9C13DAAFC}"/>
              </a:ext>
            </a:extLst>
          </p:cNvPr>
          <p:cNvSpPr/>
          <p:nvPr/>
        </p:nvSpPr>
        <p:spPr>
          <a:xfrm rot="1399277">
            <a:off x="6884715" y="3463376"/>
            <a:ext cx="729711" cy="130849"/>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Freccia destra 10">
            <a:extLst>
              <a:ext uri="{FF2B5EF4-FFF2-40B4-BE49-F238E27FC236}">
                <a16:creationId xmlns:a16="http://schemas.microsoft.com/office/drawing/2014/main" id="{5E88E670-A750-1046-8229-D52799789557}"/>
              </a:ext>
            </a:extLst>
          </p:cNvPr>
          <p:cNvSpPr/>
          <p:nvPr/>
        </p:nvSpPr>
        <p:spPr>
          <a:xfrm rot="2885221">
            <a:off x="3326707" y="4930448"/>
            <a:ext cx="540507" cy="136033"/>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Segnaposto contenuto 2">
            <a:extLst>
              <a:ext uri="{FF2B5EF4-FFF2-40B4-BE49-F238E27FC236}">
                <a16:creationId xmlns:a16="http://schemas.microsoft.com/office/drawing/2014/main" id="{C6BFCEAD-F11D-AF4E-9E96-FB22F7C77A41}"/>
              </a:ext>
            </a:extLst>
          </p:cNvPr>
          <p:cNvSpPr txBox="1">
            <a:spLocks/>
          </p:cNvSpPr>
          <p:nvPr/>
        </p:nvSpPr>
        <p:spPr>
          <a:xfrm>
            <a:off x="7610517" y="2972820"/>
            <a:ext cx="4168311" cy="2470598"/>
          </a:xfrm>
          <a:prstGeom prst="rect">
            <a:avLst/>
          </a:prstGeom>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dirty="0"/>
              <a:t>‘Reset’ imposta la software home permettendo di lavorare con un sistema di coordinate più consone alle proprie necessità. </a:t>
            </a:r>
          </a:p>
          <a:p>
            <a:pPr marL="0" indent="0">
              <a:buNone/>
            </a:pPr>
            <a:r>
              <a:rPr lang="it-IT" dirty="0"/>
              <a:t>Il risultato viene salvato in un file ‘</a:t>
            </a:r>
            <a:r>
              <a:rPr lang="it-IT" dirty="0" err="1"/>
              <a:t>config</a:t>
            </a:r>
            <a:r>
              <a:rPr lang="it-IT" dirty="0"/>
              <a:t>’ rendendo persistenti le impostazioni.</a:t>
            </a:r>
          </a:p>
        </p:txBody>
      </p:sp>
      <p:sp>
        <p:nvSpPr>
          <p:cNvPr id="13" name="Segnaposto contenuto 2">
            <a:extLst>
              <a:ext uri="{FF2B5EF4-FFF2-40B4-BE49-F238E27FC236}">
                <a16:creationId xmlns:a16="http://schemas.microsoft.com/office/drawing/2014/main" id="{0649A34A-F7BB-4C42-A997-0D23F7672070}"/>
              </a:ext>
            </a:extLst>
          </p:cNvPr>
          <p:cNvSpPr txBox="1">
            <a:spLocks/>
          </p:cNvSpPr>
          <p:nvPr/>
        </p:nvSpPr>
        <p:spPr>
          <a:xfrm>
            <a:off x="2935112" y="5233840"/>
            <a:ext cx="4168311" cy="138018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‘Set Impostazioni’ riporta le impostazioni macchina a quelle di default</a:t>
            </a:r>
          </a:p>
        </p:txBody>
      </p:sp>
      <p:pic>
        <p:nvPicPr>
          <p:cNvPr id="3" name="Immagine 2">
            <a:extLst>
              <a:ext uri="{FF2B5EF4-FFF2-40B4-BE49-F238E27FC236}">
                <a16:creationId xmlns:a16="http://schemas.microsoft.com/office/drawing/2014/main" id="{DAAE9C95-915F-9E4C-ADE0-5D60FE92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54" y="4258821"/>
            <a:ext cx="3670155" cy="493095"/>
          </a:xfrm>
          <a:prstGeom prst="rect">
            <a:avLst/>
          </a:prstGeom>
        </p:spPr>
      </p:pic>
      <p:pic>
        <p:nvPicPr>
          <p:cNvPr id="6" name="Immagine 5">
            <a:extLst>
              <a:ext uri="{FF2B5EF4-FFF2-40B4-BE49-F238E27FC236}">
                <a16:creationId xmlns:a16="http://schemas.microsoft.com/office/drawing/2014/main" id="{AB95170A-6151-8747-A2AD-1C2CF758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634" y="3094976"/>
            <a:ext cx="1344732" cy="458608"/>
          </a:xfrm>
          <a:prstGeom prst="rect">
            <a:avLst/>
          </a:prstGeom>
        </p:spPr>
      </p:pic>
    </p:spTree>
    <p:extLst>
      <p:ext uri="{BB962C8B-B14F-4D97-AF65-F5344CB8AC3E}">
        <p14:creationId xmlns:p14="http://schemas.microsoft.com/office/powerpoint/2010/main" val="2622504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045F56-2AB9-4D44-9710-1159672257A0}"/>
              </a:ext>
            </a:extLst>
          </p:cNvPr>
          <p:cNvSpPr>
            <a:spLocks noGrp="1"/>
          </p:cNvSpPr>
          <p:nvPr>
            <p:ph type="title"/>
          </p:nvPr>
        </p:nvSpPr>
        <p:spPr>
          <a:xfrm>
            <a:off x="363002" y="230955"/>
            <a:ext cx="8596668" cy="61943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EncoderSteps</a:t>
            </a:r>
            <a:r>
              <a:rPr lang="it-IT" dirty="0"/>
              <a:t> : Schermata </a:t>
            </a:r>
            <a:br>
              <a:rPr lang="it-IT" dirty="0"/>
            </a:br>
            <a:endParaRPr lang="it-IT" dirty="0"/>
          </a:p>
        </p:txBody>
      </p:sp>
      <p:pic>
        <p:nvPicPr>
          <p:cNvPr id="9" name="Segnaposto contenuto 8">
            <a:extLst>
              <a:ext uri="{FF2B5EF4-FFF2-40B4-BE49-F238E27FC236}">
                <a16:creationId xmlns:a16="http://schemas.microsoft.com/office/drawing/2014/main" id="{C6A53129-ADA8-494E-A247-7021D81D7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898" y="1264694"/>
            <a:ext cx="7565977" cy="4328612"/>
          </a:xfrm>
        </p:spPr>
      </p:pic>
      <p:sp>
        <p:nvSpPr>
          <p:cNvPr id="5" name="Segnaposto contenuto 2">
            <a:extLst>
              <a:ext uri="{FF2B5EF4-FFF2-40B4-BE49-F238E27FC236}">
                <a16:creationId xmlns:a16="http://schemas.microsoft.com/office/drawing/2014/main" id="{D435F333-D0E4-DF40-A9AE-380B89995A7D}"/>
              </a:ext>
            </a:extLst>
          </p:cNvPr>
          <p:cNvSpPr txBox="1">
            <a:spLocks/>
          </p:cNvSpPr>
          <p:nvPr/>
        </p:nvSpPr>
        <p:spPr>
          <a:xfrm>
            <a:off x="577942" y="1068133"/>
            <a:ext cx="3729372" cy="578986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i passi encoder.</a:t>
            </a:r>
          </a:p>
          <a:p>
            <a:endParaRPr lang="it-IT" dirty="0"/>
          </a:p>
          <a:p>
            <a:r>
              <a:rPr lang="it-IT" dirty="0" err="1"/>
              <a:t>in‘</a:t>
            </a:r>
            <a:r>
              <a:rPr lang="it-IT" dirty="0" err="1">
                <a:solidFill>
                  <a:schemeClr val="accent2"/>
                </a:solidFill>
              </a:rPr>
              <a:t>Encoder</a:t>
            </a:r>
            <a:r>
              <a:rPr lang="it-IT" dirty="0">
                <a:solidFill>
                  <a:schemeClr val="accent2"/>
                </a:solidFill>
              </a:rPr>
              <a:t> </a:t>
            </a:r>
            <a:r>
              <a:rPr lang="it-IT" dirty="0" err="1">
                <a:solidFill>
                  <a:schemeClr val="accent2"/>
                </a:solidFill>
              </a:rPr>
              <a:t>n</a:t>
            </a:r>
            <a:r>
              <a:rPr lang="it-IT" dirty="0"/>
              <a:t>°’ è possibile inserire i valori a cui si intende portare lo Scorbot.</a:t>
            </a:r>
          </a:p>
          <a:p>
            <a:endParaRPr lang="it-IT" dirty="0"/>
          </a:p>
          <a:p>
            <a:r>
              <a:rPr lang="it-IT" dirty="0"/>
              <a:t>In ‘</a:t>
            </a:r>
            <a:r>
              <a:rPr lang="it-IT" dirty="0" err="1">
                <a:solidFill>
                  <a:srgbClr val="C00000"/>
                </a:solidFill>
              </a:rPr>
              <a:t>Step</a:t>
            </a:r>
            <a:r>
              <a:rPr lang="it-IT" dirty="0"/>
              <a:t>’ leggiamo i valori reali degli encoder, che il robot possiede istante per istante.</a:t>
            </a:r>
          </a:p>
          <a:p>
            <a:endParaRPr lang="it-IT" dirty="0"/>
          </a:p>
          <a:p>
            <a:r>
              <a:rPr lang="it-IT" dirty="0">
                <a:solidFill>
                  <a:srgbClr val="FFC000"/>
                </a:solidFill>
              </a:rPr>
              <a:t>‘</a:t>
            </a:r>
            <a:r>
              <a:rPr lang="it-IT" dirty="0" err="1">
                <a:solidFill>
                  <a:srgbClr val="FFC000"/>
                </a:solidFill>
              </a:rPr>
              <a:t>Encrease</a:t>
            </a:r>
            <a:r>
              <a:rPr lang="it-IT" dirty="0">
                <a:solidFill>
                  <a:srgbClr val="FFC000"/>
                </a:solidFill>
              </a:rPr>
              <a:t> of’ </a:t>
            </a:r>
            <a:r>
              <a:rPr lang="it-IT" dirty="0"/>
              <a:t>rappresenta l’errore, ovvero il margine per arrivare alla posizione desiderata.</a:t>
            </a:r>
          </a:p>
          <a:p>
            <a:endParaRPr lang="it-IT" dirty="0"/>
          </a:p>
          <a:p>
            <a:r>
              <a:rPr lang="it-IT" dirty="0"/>
              <a:t>In ‘</a:t>
            </a:r>
            <a:r>
              <a:rPr lang="it-IT" dirty="0" err="1">
                <a:solidFill>
                  <a:srgbClr val="0070C0"/>
                </a:solidFill>
              </a:rPr>
              <a:t>mA</a:t>
            </a:r>
            <a:r>
              <a:rPr lang="it-IT" dirty="0">
                <a:solidFill>
                  <a:srgbClr val="0070C0"/>
                </a:solidFill>
              </a:rPr>
              <a:t>’</a:t>
            </a:r>
            <a:r>
              <a:rPr lang="it-IT" dirty="0"/>
              <a:t> è possibile leggere i valori delle correnti utilizzate dai vari motorini.</a:t>
            </a:r>
          </a:p>
          <a:p>
            <a:endParaRPr lang="it-IT" dirty="0"/>
          </a:p>
        </p:txBody>
      </p:sp>
      <p:sp>
        <p:nvSpPr>
          <p:cNvPr id="6" name="Cornice 5">
            <a:extLst>
              <a:ext uri="{FF2B5EF4-FFF2-40B4-BE49-F238E27FC236}">
                <a16:creationId xmlns:a16="http://schemas.microsoft.com/office/drawing/2014/main" id="{6F590A92-AAD6-F044-BE91-170D1D5BE977}"/>
              </a:ext>
            </a:extLst>
          </p:cNvPr>
          <p:cNvSpPr/>
          <p:nvPr/>
        </p:nvSpPr>
        <p:spPr>
          <a:xfrm>
            <a:off x="4307314" y="1956276"/>
            <a:ext cx="1477107"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 name="Freccia destra 6">
            <a:extLst>
              <a:ext uri="{FF2B5EF4-FFF2-40B4-BE49-F238E27FC236}">
                <a16:creationId xmlns:a16="http://schemas.microsoft.com/office/drawing/2014/main" id="{4EEADAD8-7CC5-6F43-8E54-E07F00022E5C}"/>
              </a:ext>
            </a:extLst>
          </p:cNvPr>
          <p:cNvSpPr/>
          <p:nvPr/>
        </p:nvSpPr>
        <p:spPr>
          <a:xfrm rot="21124603">
            <a:off x="2200341" y="2101152"/>
            <a:ext cx="2108474" cy="65356"/>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ornice 7">
            <a:extLst>
              <a:ext uri="{FF2B5EF4-FFF2-40B4-BE49-F238E27FC236}">
                <a16:creationId xmlns:a16="http://schemas.microsoft.com/office/drawing/2014/main" id="{78CBD8BA-9229-C241-A707-4850E97560B1}"/>
              </a:ext>
            </a:extLst>
          </p:cNvPr>
          <p:cNvSpPr/>
          <p:nvPr/>
        </p:nvSpPr>
        <p:spPr>
          <a:xfrm>
            <a:off x="5800838" y="1956139"/>
            <a:ext cx="750688" cy="420523"/>
          </a:xfrm>
          <a:prstGeom prst="fram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Freccia destra 9">
            <a:extLst>
              <a:ext uri="{FF2B5EF4-FFF2-40B4-BE49-F238E27FC236}">
                <a16:creationId xmlns:a16="http://schemas.microsoft.com/office/drawing/2014/main" id="{6A96EF80-E755-E143-8315-DA4DF2A1BF91}"/>
              </a:ext>
            </a:extLst>
          </p:cNvPr>
          <p:cNvSpPr/>
          <p:nvPr/>
        </p:nvSpPr>
        <p:spPr>
          <a:xfrm rot="20509397">
            <a:off x="2710848" y="2856342"/>
            <a:ext cx="3199459" cy="63654"/>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ornice 12">
            <a:extLst>
              <a:ext uri="{FF2B5EF4-FFF2-40B4-BE49-F238E27FC236}">
                <a16:creationId xmlns:a16="http://schemas.microsoft.com/office/drawing/2014/main" id="{20E32226-FCC3-7D4F-B19F-31C3B5F5AD22}"/>
              </a:ext>
            </a:extLst>
          </p:cNvPr>
          <p:cNvSpPr/>
          <p:nvPr/>
        </p:nvSpPr>
        <p:spPr>
          <a:xfrm>
            <a:off x="7895910" y="1956138"/>
            <a:ext cx="780755" cy="420523"/>
          </a:xfrm>
          <a:prstGeom prst="fram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4" name="Immagine 3">
            <a:extLst>
              <a:ext uri="{FF2B5EF4-FFF2-40B4-BE49-F238E27FC236}">
                <a16:creationId xmlns:a16="http://schemas.microsoft.com/office/drawing/2014/main" id="{DF46487C-34B1-9A45-867A-FD3FB7F97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196" y="2037522"/>
            <a:ext cx="670601" cy="2453161"/>
          </a:xfrm>
          <a:prstGeom prst="rect">
            <a:avLst/>
          </a:prstGeom>
        </p:spPr>
      </p:pic>
      <p:sp>
        <p:nvSpPr>
          <p:cNvPr id="14" name="Freccia destra 13">
            <a:extLst>
              <a:ext uri="{FF2B5EF4-FFF2-40B4-BE49-F238E27FC236}">
                <a16:creationId xmlns:a16="http://schemas.microsoft.com/office/drawing/2014/main" id="{A108AB01-8B32-6942-B674-36D7B4FDBAAF}"/>
              </a:ext>
            </a:extLst>
          </p:cNvPr>
          <p:cNvSpPr/>
          <p:nvPr/>
        </p:nvSpPr>
        <p:spPr>
          <a:xfrm rot="19634434">
            <a:off x="2642103" y="4046959"/>
            <a:ext cx="6187252" cy="104375"/>
          </a:xfrm>
          <a:prstGeom prst="rightArrow">
            <a:avLst>
              <a:gd name="adj1" fmla="val 50000"/>
              <a:gd name="adj2" fmla="val 9614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ornice 10">
            <a:extLst>
              <a:ext uri="{FF2B5EF4-FFF2-40B4-BE49-F238E27FC236}">
                <a16:creationId xmlns:a16="http://schemas.microsoft.com/office/drawing/2014/main" id="{51EFB00B-418C-624D-A98A-637F6F4E63D0}"/>
              </a:ext>
            </a:extLst>
          </p:cNvPr>
          <p:cNvSpPr/>
          <p:nvPr/>
        </p:nvSpPr>
        <p:spPr>
          <a:xfrm>
            <a:off x="6576398" y="1956138"/>
            <a:ext cx="1308290" cy="420523"/>
          </a:xfrm>
          <a:prstGeom prst="frame">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2" name="Freccia destra 11">
            <a:extLst>
              <a:ext uri="{FF2B5EF4-FFF2-40B4-BE49-F238E27FC236}">
                <a16:creationId xmlns:a16="http://schemas.microsoft.com/office/drawing/2014/main" id="{E8977726-D652-8348-BCA3-B10716ED3559}"/>
              </a:ext>
            </a:extLst>
          </p:cNvPr>
          <p:cNvSpPr/>
          <p:nvPr/>
        </p:nvSpPr>
        <p:spPr>
          <a:xfrm rot="19966839">
            <a:off x="2913115" y="3407415"/>
            <a:ext cx="4379717" cy="86415"/>
          </a:xfrm>
          <a:prstGeom prst="rightArrow">
            <a:avLst>
              <a:gd name="adj1" fmla="val 50000"/>
              <a:gd name="adj2" fmla="val 96147"/>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27339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BEE2-E176-8D45-8077-540B66B20424}"/>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br>
              <a:rPr lang="it-IT" dirty="0"/>
            </a:br>
            <a:endParaRPr lang="it-IT" dirty="0"/>
          </a:p>
        </p:txBody>
      </p:sp>
      <p:pic>
        <p:nvPicPr>
          <p:cNvPr id="5" name="Segnaposto contenuto 4">
            <a:extLst>
              <a:ext uri="{FF2B5EF4-FFF2-40B4-BE49-F238E27FC236}">
                <a16:creationId xmlns:a16="http://schemas.microsoft.com/office/drawing/2014/main" id="{FE572127-AB73-0A4D-8904-80AFA47F6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487" y="1263315"/>
            <a:ext cx="7570798" cy="4331370"/>
          </a:xfrm>
        </p:spPr>
      </p:pic>
      <p:sp>
        <p:nvSpPr>
          <p:cNvPr id="4" name="Segnaposto contenuto 2">
            <a:extLst>
              <a:ext uri="{FF2B5EF4-FFF2-40B4-BE49-F238E27FC236}">
                <a16:creationId xmlns:a16="http://schemas.microsoft.com/office/drawing/2014/main" id="{28E7EC58-E8EC-E349-A12B-87C17A2F8577}"/>
              </a:ext>
            </a:extLst>
          </p:cNvPr>
          <p:cNvSpPr txBox="1">
            <a:spLocks/>
          </p:cNvSpPr>
          <p:nvPr/>
        </p:nvSpPr>
        <p:spPr>
          <a:xfrm>
            <a:off x="559115" y="1221499"/>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gli angoli.</a:t>
            </a:r>
          </a:p>
          <a:p>
            <a:pPr marL="0" indent="0">
              <a:buNone/>
            </a:pPr>
            <a:endParaRPr lang="it-IT" dirty="0"/>
          </a:p>
          <a:p>
            <a:pPr marL="0" indent="0">
              <a:buNone/>
            </a:pPr>
            <a:endParaRPr lang="it-IT" dirty="0"/>
          </a:p>
          <a:p>
            <a:r>
              <a:rPr lang="it-IT" dirty="0"/>
              <a:t>Stesse modalità di inserimento e lettura ma andremo ad inserire e leggeremo angoli piuttosto che encoder. Quindi, ci sarà una conversione da angoli ad encoder prima di passare i dati alla </a:t>
            </a:r>
            <a:r>
              <a:rPr lang="it-IT" dirty="0" err="1"/>
              <a:t>rasberry</a:t>
            </a:r>
            <a:r>
              <a:rPr lang="it-IT" dirty="0"/>
              <a:t>. </a:t>
            </a:r>
          </a:p>
        </p:txBody>
      </p:sp>
      <p:pic>
        <p:nvPicPr>
          <p:cNvPr id="6" name="Immagine 5">
            <a:extLst>
              <a:ext uri="{FF2B5EF4-FFF2-40B4-BE49-F238E27FC236}">
                <a16:creationId xmlns:a16="http://schemas.microsoft.com/office/drawing/2014/main" id="{AD8A82BE-4B5B-E046-92DD-828A740DB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729" y="2017644"/>
            <a:ext cx="786713" cy="2484783"/>
          </a:xfrm>
          <a:prstGeom prst="rect">
            <a:avLst/>
          </a:prstGeom>
        </p:spPr>
      </p:pic>
    </p:spTree>
    <p:extLst>
      <p:ext uri="{BB962C8B-B14F-4D97-AF65-F5344CB8AC3E}">
        <p14:creationId xmlns:p14="http://schemas.microsoft.com/office/powerpoint/2010/main" val="93330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C7B5590D-A347-1A4E-90BE-1FD6670A33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28" r="6209"/>
          <a:stretch/>
        </p:blipFill>
        <p:spPr>
          <a:xfrm>
            <a:off x="251839" y="2656988"/>
            <a:ext cx="11726563" cy="2372204"/>
          </a:xfrm>
          <a:ln w="76200">
            <a:solidFill>
              <a:schemeClr val="accent5"/>
            </a:solidFill>
          </a:ln>
        </p:spPr>
      </p:pic>
      <p:sp>
        <p:nvSpPr>
          <p:cNvPr id="4" name="Titolo 1">
            <a:extLst>
              <a:ext uri="{FF2B5EF4-FFF2-40B4-BE49-F238E27FC236}">
                <a16:creationId xmlns:a16="http://schemas.microsoft.com/office/drawing/2014/main" id="{AA41960F-FBBD-434A-BE07-059CC3420961}"/>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Formule</a:t>
            </a:r>
            <a:br>
              <a:rPr lang="it-IT" dirty="0"/>
            </a:br>
            <a:endParaRPr lang="it-IT" dirty="0"/>
          </a:p>
        </p:txBody>
      </p:sp>
    </p:spTree>
    <p:extLst>
      <p:ext uri="{BB962C8B-B14F-4D97-AF65-F5344CB8AC3E}">
        <p14:creationId xmlns:p14="http://schemas.microsoft.com/office/powerpoint/2010/main" val="4133849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3AE61-816D-FD41-A439-A68573B7D45B}"/>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endParaRPr lang="it-IT" dirty="0"/>
          </a:p>
        </p:txBody>
      </p:sp>
      <p:pic>
        <p:nvPicPr>
          <p:cNvPr id="5" name="Segnaposto contenuto 4">
            <a:extLst>
              <a:ext uri="{FF2B5EF4-FFF2-40B4-BE49-F238E27FC236}">
                <a16:creationId xmlns:a16="http://schemas.microsoft.com/office/drawing/2014/main" id="{1D1670A1-18DD-0D43-A43F-85DA35FE7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3680" y="1266285"/>
            <a:ext cx="7560413" cy="4325429"/>
          </a:xfrm>
        </p:spPr>
      </p:pic>
      <p:sp>
        <p:nvSpPr>
          <p:cNvPr id="4" name="Segnaposto contenuto 2">
            <a:extLst>
              <a:ext uri="{FF2B5EF4-FFF2-40B4-BE49-F238E27FC236}">
                <a16:creationId xmlns:a16="http://schemas.microsoft.com/office/drawing/2014/main" id="{1249FE6A-994B-0549-9EE8-1F55ACA5EA0B}"/>
              </a:ext>
            </a:extLst>
          </p:cNvPr>
          <p:cNvSpPr txBox="1">
            <a:spLocks/>
          </p:cNvSpPr>
          <p:nvPr/>
        </p:nvSpPr>
        <p:spPr>
          <a:xfrm>
            <a:off x="577942" y="1068133"/>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it-IT" dirty="0"/>
          </a:p>
        </p:txBody>
      </p:sp>
      <p:sp>
        <p:nvSpPr>
          <p:cNvPr id="7" name="Segnaposto contenuto 2">
            <a:extLst>
              <a:ext uri="{FF2B5EF4-FFF2-40B4-BE49-F238E27FC236}">
                <a16:creationId xmlns:a16="http://schemas.microsoft.com/office/drawing/2014/main" id="{A4EC3583-775A-834C-955D-B9838312B29F}"/>
              </a:ext>
            </a:extLst>
          </p:cNvPr>
          <p:cNvSpPr txBox="1">
            <a:spLocks/>
          </p:cNvSpPr>
          <p:nvPr/>
        </p:nvSpPr>
        <p:spPr>
          <a:xfrm>
            <a:off x="577942" y="2085694"/>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inversa: è quindi possibile inserire le coordinate desiderate per la pinza, con la possibilità anche di scegliere tra la modalità </a:t>
            </a:r>
            <a:r>
              <a:rPr lang="it-IT" dirty="0">
                <a:solidFill>
                  <a:schemeClr val="accent2"/>
                </a:solidFill>
              </a:rPr>
              <a:t>gomito alto</a:t>
            </a:r>
            <a:r>
              <a:rPr lang="it-IT" dirty="0"/>
              <a:t>, e la modalità : </a:t>
            </a:r>
            <a:r>
              <a:rPr lang="it-IT" dirty="0">
                <a:solidFill>
                  <a:srgbClr val="FF0000"/>
                </a:solidFill>
              </a:rPr>
              <a:t>gomito basso</a:t>
            </a:r>
            <a:r>
              <a:rPr lang="it-IT" dirty="0"/>
              <a:t>.</a:t>
            </a:r>
          </a:p>
        </p:txBody>
      </p:sp>
      <p:sp>
        <p:nvSpPr>
          <p:cNvPr id="8" name="Cornice 7">
            <a:extLst>
              <a:ext uri="{FF2B5EF4-FFF2-40B4-BE49-F238E27FC236}">
                <a16:creationId xmlns:a16="http://schemas.microsoft.com/office/drawing/2014/main" id="{43CFED03-385D-FF4F-BC36-A8A8F74B6E42}"/>
              </a:ext>
            </a:extLst>
          </p:cNvPr>
          <p:cNvSpPr/>
          <p:nvPr/>
        </p:nvSpPr>
        <p:spPr>
          <a:xfrm>
            <a:off x="9248822" y="2713055"/>
            <a:ext cx="899174" cy="200968"/>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9" name="Cornice 8">
            <a:extLst>
              <a:ext uri="{FF2B5EF4-FFF2-40B4-BE49-F238E27FC236}">
                <a16:creationId xmlns:a16="http://schemas.microsoft.com/office/drawing/2014/main" id="{830DAC3F-34C4-5941-AB2C-13E9235B2407}"/>
              </a:ext>
            </a:extLst>
          </p:cNvPr>
          <p:cNvSpPr/>
          <p:nvPr/>
        </p:nvSpPr>
        <p:spPr>
          <a:xfrm>
            <a:off x="9248822" y="2925747"/>
            <a:ext cx="899174" cy="200968"/>
          </a:xfrm>
          <a:prstGeom prst="frame">
            <a:avLst>
              <a:gd name="adj1" fmla="val 540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CasellaDiTesto 9">
            <a:extLst>
              <a:ext uri="{FF2B5EF4-FFF2-40B4-BE49-F238E27FC236}">
                <a16:creationId xmlns:a16="http://schemas.microsoft.com/office/drawing/2014/main" id="{642864D5-8553-CA48-8654-0F82188F3B73}"/>
              </a:ext>
            </a:extLst>
          </p:cNvPr>
          <p:cNvSpPr txBox="1"/>
          <p:nvPr/>
        </p:nvSpPr>
        <p:spPr>
          <a:xfrm>
            <a:off x="8978183" y="595302"/>
            <a:ext cx="1678075" cy="646331"/>
          </a:xfrm>
          <a:prstGeom prst="rect">
            <a:avLst/>
          </a:prstGeom>
          <a:noFill/>
        </p:spPr>
        <p:txBody>
          <a:bodyPr wrap="square" rtlCol="0">
            <a:spAutoFit/>
          </a:bodyPr>
          <a:lstStyle/>
          <a:p>
            <a:r>
              <a:rPr lang="it-IT" dirty="0">
                <a:solidFill>
                  <a:srgbClr val="002060"/>
                </a:solidFill>
              </a:rPr>
              <a:t>Scelta della modalità</a:t>
            </a:r>
          </a:p>
        </p:txBody>
      </p:sp>
      <p:sp>
        <p:nvSpPr>
          <p:cNvPr id="11" name="Freccia destra 10">
            <a:extLst>
              <a:ext uri="{FF2B5EF4-FFF2-40B4-BE49-F238E27FC236}">
                <a16:creationId xmlns:a16="http://schemas.microsoft.com/office/drawing/2014/main" id="{B383BCD8-36AE-3745-8061-7503EA203683}"/>
              </a:ext>
            </a:extLst>
          </p:cNvPr>
          <p:cNvSpPr/>
          <p:nvPr/>
        </p:nvSpPr>
        <p:spPr>
          <a:xfrm rot="5400000">
            <a:off x="9252901" y="1793308"/>
            <a:ext cx="1523824" cy="266366"/>
          </a:xfrm>
          <a:prstGeom prst="rightArrow">
            <a:avLst>
              <a:gd name="adj1" fmla="val 50000"/>
              <a:gd name="adj2" fmla="val 9614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CFA51959-2609-244C-B45A-B3974174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506" y="1957180"/>
            <a:ext cx="732930" cy="2068168"/>
          </a:xfrm>
          <a:prstGeom prst="rect">
            <a:avLst/>
          </a:prstGeom>
        </p:spPr>
      </p:pic>
    </p:spTree>
    <p:extLst>
      <p:ext uri="{BB962C8B-B14F-4D97-AF65-F5344CB8AC3E}">
        <p14:creationId xmlns:p14="http://schemas.microsoft.com/office/powerpoint/2010/main" val="3324124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74FEB3C-A211-AC48-B47D-B97E0092E954}"/>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r>
              <a:rPr lang="it-IT" dirty="0"/>
              <a:t>: Formule</a:t>
            </a:r>
          </a:p>
        </p:txBody>
      </p:sp>
      <p:pic>
        <p:nvPicPr>
          <p:cNvPr id="3" name="Immagine 2">
            <a:extLst>
              <a:ext uri="{FF2B5EF4-FFF2-40B4-BE49-F238E27FC236}">
                <a16:creationId xmlns:a16="http://schemas.microsoft.com/office/drawing/2014/main" id="{F8EB2CF2-089F-544B-9FB0-DD8C3A30C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04" y="1843557"/>
            <a:ext cx="10234192" cy="4149468"/>
          </a:xfrm>
          <a:prstGeom prst="rect">
            <a:avLst/>
          </a:prstGeom>
          <a:ln w="76200">
            <a:solidFill>
              <a:srgbClr val="C00000"/>
            </a:solidFill>
          </a:ln>
        </p:spPr>
      </p:pic>
    </p:spTree>
    <p:extLst>
      <p:ext uri="{BB962C8B-B14F-4D97-AF65-F5344CB8AC3E}">
        <p14:creationId xmlns:p14="http://schemas.microsoft.com/office/powerpoint/2010/main" val="415832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7DCB-6979-43F6-AD28-1BB2E791BC63}"/>
              </a:ext>
            </a:extLst>
          </p:cNvPr>
          <p:cNvSpPr>
            <a:spLocks noGrp="1"/>
          </p:cNvSpPr>
          <p:nvPr>
            <p:ph type="title"/>
          </p:nvPr>
        </p:nvSpPr>
        <p:spPr>
          <a:xfrm>
            <a:off x="677334" y="609600"/>
            <a:ext cx="4593166" cy="673100"/>
          </a:xfrm>
        </p:spPr>
        <p:txBody>
          <a:bodyPr/>
          <a:lstStyle/>
          <a:p>
            <a:r>
              <a:rPr lang="it-IT" dirty="0"/>
              <a:t>Connettore D-Sub50</a:t>
            </a:r>
          </a:p>
        </p:txBody>
      </p:sp>
      <p:pic>
        <p:nvPicPr>
          <p:cNvPr id="5" name="Segnaposto contenuto 4">
            <a:extLst>
              <a:ext uri="{FF2B5EF4-FFF2-40B4-BE49-F238E27FC236}">
                <a16:creationId xmlns:a16="http://schemas.microsoft.com/office/drawing/2014/main" id="{EF2FF5B5-4257-4F17-9938-F07AAD5CA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568185"/>
            <a:ext cx="4866591" cy="2196000"/>
          </a:xfrm>
        </p:spPr>
      </p:pic>
      <p:pic>
        <p:nvPicPr>
          <p:cNvPr id="13" name="Immagine 12">
            <a:extLst>
              <a:ext uri="{FF2B5EF4-FFF2-40B4-BE49-F238E27FC236}">
                <a16:creationId xmlns:a16="http://schemas.microsoft.com/office/drawing/2014/main" id="{EA8836DA-7B7E-45EE-BDD1-0B8F88A3B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598" y="1594570"/>
            <a:ext cx="4957393" cy="2196000"/>
          </a:xfrm>
          <a:prstGeom prst="rect">
            <a:avLst/>
          </a:prstGeom>
        </p:spPr>
      </p:pic>
      <p:pic>
        <p:nvPicPr>
          <p:cNvPr id="15" name="Immagine 14">
            <a:extLst>
              <a:ext uri="{FF2B5EF4-FFF2-40B4-BE49-F238E27FC236}">
                <a16:creationId xmlns:a16="http://schemas.microsoft.com/office/drawing/2014/main" id="{91A463CC-A061-4C10-AC94-86A6E79D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790570"/>
            <a:ext cx="4845917" cy="2592000"/>
          </a:xfrm>
          <a:prstGeom prst="rect">
            <a:avLst/>
          </a:prstGeom>
        </p:spPr>
      </p:pic>
      <p:pic>
        <p:nvPicPr>
          <p:cNvPr id="17" name="Immagine 16">
            <a:extLst>
              <a:ext uri="{FF2B5EF4-FFF2-40B4-BE49-F238E27FC236}">
                <a16:creationId xmlns:a16="http://schemas.microsoft.com/office/drawing/2014/main" id="{EC64DA7F-18ED-44BE-92C1-FFF8A38A0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598" y="4395842"/>
            <a:ext cx="5137737" cy="1332000"/>
          </a:xfrm>
          <a:prstGeom prst="rect">
            <a:avLst/>
          </a:prstGeom>
        </p:spPr>
      </p:pic>
    </p:spTree>
    <p:extLst>
      <p:ext uri="{BB962C8B-B14F-4D97-AF65-F5344CB8AC3E}">
        <p14:creationId xmlns:p14="http://schemas.microsoft.com/office/powerpoint/2010/main" val="1857779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BA2DD-B116-408C-8DC5-447AE172EFD8}"/>
              </a:ext>
            </a:extLst>
          </p:cNvPr>
          <p:cNvSpPr>
            <a:spLocks noGrp="1"/>
          </p:cNvSpPr>
          <p:nvPr>
            <p:ph type="title"/>
          </p:nvPr>
        </p:nvSpPr>
        <p:spPr>
          <a:xfrm>
            <a:off x="677334" y="121920"/>
            <a:ext cx="8596668" cy="692727"/>
          </a:xfrm>
        </p:spPr>
        <p:txBody>
          <a:bodyPr/>
          <a:lstStyle/>
          <a:p>
            <a:r>
              <a:rPr lang="it-IT" dirty="0"/>
              <a:t>Motor Driver</a:t>
            </a:r>
          </a:p>
        </p:txBody>
      </p:sp>
      <p:sp>
        <p:nvSpPr>
          <p:cNvPr id="3" name="Segnaposto contenuto 2">
            <a:extLst>
              <a:ext uri="{FF2B5EF4-FFF2-40B4-BE49-F238E27FC236}">
                <a16:creationId xmlns:a16="http://schemas.microsoft.com/office/drawing/2014/main" id="{7B83622D-4E4A-43CA-9E3C-DFC1BED2229E}"/>
              </a:ext>
            </a:extLst>
          </p:cNvPr>
          <p:cNvSpPr>
            <a:spLocks noGrp="1"/>
          </p:cNvSpPr>
          <p:nvPr>
            <p:ph idx="1"/>
          </p:nvPr>
        </p:nvSpPr>
        <p:spPr>
          <a:xfrm>
            <a:off x="677334" y="689235"/>
            <a:ext cx="10489430" cy="416356"/>
          </a:xfrm>
        </p:spPr>
        <p:txBody>
          <a:bodyPr>
            <a:normAutofit/>
          </a:bodyPr>
          <a:lstStyle/>
          <a:p>
            <a:r>
              <a:rPr lang="it-IT" dirty="0"/>
              <a:t>I motori sono pilotati da 3 L298, i quali sono dei doppi ponti-H</a:t>
            </a:r>
          </a:p>
        </p:txBody>
      </p:sp>
      <p:pic>
        <p:nvPicPr>
          <p:cNvPr id="5" name="Immagine 4">
            <a:extLst>
              <a:ext uri="{FF2B5EF4-FFF2-40B4-BE49-F238E27FC236}">
                <a16:creationId xmlns:a16="http://schemas.microsoft.com/office/drawing/2014/main" id="{C7D2C536-1BB7-4E24-A89D-98F53EF9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21" y="1105590"/>
            <a:ext cx="7158179" cy="3797287"/>
          </a:xfrm>
          <a:prstGeom prst="rect">
            <a:avLst/>
          </a:prstGeom>
        </p:spPr>
      </p:pic>
      <p:sp>
        <p:nvSpPr>
          <p:cNvPr id="7" name="Segnaposto contenuto 2">
            <a:extLst>
              <a:ext uri="{FF2B5EF4-FFF2-40B4-BE49-F238E27FC236}">
                <a16:creationId xmlns:a16="http://schemas.microsoft.com/office/drawing/2014/main" id="{4BF0D803-1F38-4956-B5C1-3BD08C24D090}"/>
              </a:ext>
            </a:extLst>
          </p:cNvPr>
          <p:cNvSpPr txBox="1">
            <a:spLocks/>
          </p:cNvSpPr>
          <p:nvPr/>
        </p:nvSpPr>
        <p:spPr>
          <a:xfrm>
            <a:off x="601134" y="5033094"/>
            <a:ext cx="7171266" cy="172330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Ogni driver può erogare per ogni uscita 2 A (normalmente)</a:t>
            </a:r>
          </a:p>
          <a:p>
            <a:r>
              <a:rPr lang="it-IT" dirty="0"/>
              <a:t>Può gestire ogni chip 25 Watt</a:t>
            </a:r>
          </a:p>
          <a:p>
            <a:r>
              <a:rPr lang="it-IT" dirty="0"/>
              <a:t>Permette della lettura della corrente passante sul motore</a:t>
            </a:r>
          </a:p>
          <a:p>
            <a:r>
              <a:rPr lang="it-IT" dirty="0"/>
              <a:t>E’ resistente a forti disturbi sui segnali di controllo</a:t>
            </a:r>
          </a:p>
        </p:txBody>
      </p:sp>
      <p:sp>
        <p:nvSpPr>
          <p:cNvPr id="10" name="Ovale 9">
            <a:extLst>
              <a:ext uri="{FF2B5EF4-FFF2-40B4-BE49-F238E27FC236}">
                <a16:creationId xmlns:a16="http://schemas.microsoft.com/office/drawing/2014/main" id="{ED19CE41-C30C-4760-9FB9-FE24E6A15CFC}"/>
              </a:ext>
            </a:extLst>
          </p:cNvPr>
          <p:cNvSpPr/>
          <p:nvPr/>
        </p:nvSpPr>
        <p:spPr>
          <a:xfrm>
            <a:off x="1676400" y="4099315"/>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
        <p:nvSpPr>
          <p:cNvPr id="11" name="Ovale 10">
            <a:extLst>
              <a:ext uri="{FF2B5EF4-FFF2-40B4-BE49-F238E27FC236}">
                <a16:creationId xmlns:a16="http://schemas.microsoft.com/office/drawing/2014/main" id="{F94EAEBC-4413-421D-9CFB-415612804459}"/>
              </a:ext>
            </a:extLst>
          </p:cNvPr>
          <p:cNvSpPr/>
          <p:nvPr/>
        </p:nvSpPr>
        <p:spPr>
          <a:xfrm>
            <a:off x="5181600" y="4117772"/>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Tree>
    <p:extLst>
      <p:ext uri="{BB962C8B-B14F-4D97-AF65-F5344CB8AC3E}">
        <p14:creationId xmlns:p14="http://schemas.microsoft.com/office/powerpoint/2010/main" val="154396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46001859-1AB1-44ED-9DA0-4837494554AB}"/>
              </a:ext>
            </a:extLst>
          </p:cNvPr>
          <p:cNvSpPr>
            <a:spLocks noGrp="1"/>
          </p:cNvSpPr>
          <p:nvPr>
            <p:ph type="title"/>
          </p:nvPr>
        </p:nvSpPr>
        <p:spPr>
          <a:xfrm>
            <a:off x="347134" y="279400"/>
            <a:ext cx="8596668" cy="692727"/>
          </a:xfrm>
        </p:spPr>
        <p:txBody>
          <a:bodyPr/>
          <a:lstStyle/>
          <a:p>
            <a:r>
              <a:rPr lang="it-IT" dirty="0"/>
              <a:t>Motor Drive Circuit</a:t>
            </a:r>
          </a:p>
        </p:txBody>
      </p:sp>
      <p:pic>
        <p:nvPicPr>
          <p:cNvPr id="11" name="Immagine 10">
            <a:extLst>
              <a:ext uri="{FF2B5EF4-FFF2-40B4-BE49-F238E27FC236}">
                <a16:creationId xmlns:a16="http://schemas.microsoft.com/office/drawing/2014/main" id="{4C9E9B0D-F203-4012-99CA-2D3E905C0DD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169660"/>
            <a:ext cx="12192000" cy="5229879"/>
          </a:xfrm>
          <a:prstGeom prst="rect">
            <a:avLst/>
          </a:prstGeom>
        </p:spPr>
      </p:pic>
    </p:spTree>
    <p:extLst>
      <p:ext uri="{BB962C8B-B14F-4D97-AF65-F5344CB8AC3E}">
        <p14:creationId xmlns:p14="http://schemas.microsoft.com/office/powerpoint/2010/main" val="111721705"/>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383</TotalTime>
  <Words>2725</Words>
  <Application>Microsoft Macintosh PowerPoint</Application>
  <PresentationFormat>Widescreen</PresentationFormat>
  <Paragraphs>339</Paragraphs>
  <Slides>66</Slides>
  <Notes>0</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66</vt:i4>
      </vt:variant>
    </vt:vector>
  </HeadingPairs>
  <TitlesOfParts>
    <vt:vector size="72" baseType="lpstr">
      <vt:lpstr>Arial</vt:lpstr>
      <vt:lpstr>Arial Rounded MT Bold</vt:lpstr>
      <vt:lpstr>Cambria Math</vt:lpstr>
      <vt:lpstr>Trebuchet MS</vt:lpstr>
      <vt:lpstr>Wingdings 3</vt:lpstr>
      <vt:lpstr>Sfaccettatura</vt:lpstr>
      <vt:lpstr>Controlli Automatici A.A. 2018-2019 Robot Antropomorfo </vt:lpstr>
      <vt:lpstr>Stuttura del proggetto</vt:lpstr>
      <vt:lpstr>Cosa abbiamo fatto:</vt:lpstr>
      <vt:lpstr>Presentazione standard di PowerPoint</vt:lpstr>
      <vt:lpstr>Hardware &amp; Firmware</vt:lpstr>
      <vt:lpstr>Alimentatore</vt:lpstr>
      <vt:lpstr>Connettore D-Sub50</vt:lpstr>
      <vt:lpstr>Motor Driver</vt:lpstr>
      <vt:lpstr>Motor Drive Circuit</vt:lpstr>
      <vt:lpstr>Logica di comando del Software</vt:lpstr>
      <vt:lpstr>Logica di comando del Software</vt:lpstr>
      <vt:lpstr>Sensore di Corrente: ACS712</vt:lpstr>
      <vt:lpstr>Schema a blocchi:</vt:lpstr>
      <vt:lpstr>Comportamento da Datasheet</vt:lpstr>
      <vt:lpstr>ADC dell’ATMEGA 2560</vt:lpstr>
      <vt:lpstr>Setup Per leggere la corrente</vt:lpstr>
      <vt:lpstr>Lettura Differenziale</vt:lpstr>
      <vt:lpstr>Encoder &amp; MicroSwitch</vt:lpstr>
      <vt:lpstr>Encoder &amp; MicroSwitch</vt:lpstr>
      <vt:lpstr>Encoder &amp; MicroSwitch</vt:lpstr>
      <vt:lpstr>Encoder &amp; MicroSwitch</vt:lpstr>
      <vt:lpstr>Encoder &amp; MicroSwitch</vt:lpstr>
      <vt:lpstr>Encoder &amp; MicroSwitch</vt:lpstr>
      <vt:lpstr>Comunicazione Arduino e Raspberry</vt:lpstr>
      <vt:lpstr>Software Arduino e Raspberry Pi</vt:lpstr>
      <vt:lpstr>Software Arduino e Raspberry</vt:lpstr>
      <vt:lpstr>SPI</vt:lpstr>
      <vt:lpstr>Ma come funziona una comunicazione SPI?</vt:lpstr>
      <vt:lpstr>Ma come funziona una comunicazione SPI?</vt:lpstr>
      <vt:lpstr>Cosa è stato fatto sulla Raspberry Pi?</vt:lpstr>
      <vt:lpstr>Settings personali delle Board</vt:lpstr>
      <vt:lpstr>PID Section</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lpstr>Comunicazione RaspBerry - Python </vt:lpstr>
      <vt:lpstr>Albero degli eventi </vt:lpstr>
      <vt:lpstr>Ridirezionamento Canali</vt:lpstr>
      <vt:lpstr>Funzione invia: </vt:lpstr>
      <vt:lpstr>Funzione invia: Controllo </vt:lpstr>
      <vt:lpstr>Funzione leggi:</vt:lpstr>
      <vt:lpstr>Presentazione standard di PowerPoint</vt:lpstr>
      <vt:lpstr>Interfaccia Utente</vt:lpstr>
      <vt:lpstr>Grafica</vt:lpstr>
      <vt:lpstr>Qt Designer</vt:lpstr>
      <vt:lpstr>Qt creator: Pulsanti principali</vt:lpstr>
      <vt:lpstr>Struttura del codice : Definizione delle liste di pagina </vt:lpstr>
      <vt:lpstr>Python : Lista Eventi </vt:lpstr>
      <vt:lpstr>Set up : Schermata</vt:lpstr>
      <vt:lpstr>Set up : Schermata</vt:lpstr>
      <vt:lpstr>Direct EncoderSteps : Schermata  </vt:lpstr>
      <vt:lpstr>Direct AngularPosition </vt:lpstr>
      <vt:lpstr>Direct AngularPosition: Formule </vt:lpstr>
      <vt:lpstr>Inverse Kinematics</vt:lpstr>
      <vt:lpstr>Inverse Kinematics: Formule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Robot Antropomorfo</dc:title>
  <dc:creator>nicolo del papa</dc:creator>
  <cp:lastModifiedBy>alberto menichelli</cp:lastModifiedBy>
  <cp:revision>63</cp:revision>
  <dcterms:created xsi:type="dcterms:W3CDTF">2019-04-17T14:08:39Z</dcterms:created>
  <dcterms:modified xsi:type="dcterms:W3CDTF">2019-05-06T17:52:55Z</dcterms:modified>
</cp:coreProperties>
</file>